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9"/>
  </p:notesMasterIdLst>
  <p:handoutMasterIdLst>
    <p:handoutMasterId r:id="rId50"/>
  </p:handoutMasterIdLst>
  <p:sldIdLst>
    <p:sldId id="300" r:id="rId2"/>
    <p:sldId id="342" r:id="rId3"/>
    <p:sldId id="347" r:id="rId4"/>
    <p:sldId id="343" r:id="rId5"/>
    <p:sldId id="344" r:id="rId6"/>
    <p:sldId id="331" r:id="rId7"/>
    <p:sldId id="332" r:id="rId8"/>
    <p:sldId id="340" r:id="rId9"/>
    <p:sldId id="305" r:id="rId10"/>
    <p:sldId id="333" r:id="rId11"/>
    <p:sldId id="329" r:id="rId12"/>
    <p:sldId id="361" r:id="rId13"/>
    <p:sldId id="287" r:id="rId14"/>
    <p:sldId id="357" r:id="rId15"/>
    <p:sldId id="289" r:id="rId16"/>
    <p:sldId id="296" r:id="rId17"/>
    <p:sldId id="260" r:id="rId18"/>
    <p:sldId id="299" r:id="rId19"/>
    <p:sldId id="262" r:id="rId20"/>
    <p:sldId id="330" r:id="rId21"/>
    <p:sldId id="334" r:id="rId22"/>
    <p:sldId id="348" r:id="rId23"/>
    <p:sldId id="336" r:id="rId24"/>
    <p:sldId id="337" r:id="rId25"/>
    <p:sldId id="338" r:id="rId26"/>
    <p:sldId id="271" r:id="rId27"/>
    <p:sldId id="317" r:id="rId28"/>
    <p:sldId id="274" r:id="rId29"/>
    <p:sldId id="276" r:id="rId30"/>
    <p:sldId id="275" r:id="rId31"/>
    <p:sldId id="280" r:id="rId32"/>
    <p:sldId id="281" r:id="rId33"/>
    <p:sldId id="278" r:id="rId34"/>
    <p:sldId id="279" r:id="rId35"/>
    <p:sldId id="282" r:id="rId36"/>
    <p:sldId id="349" r:id="rId37"/>
    <p:sldId id="345" r:id="rId38"/>
    <p:sldId id="350" r:id="rId39"/>
    <p:sldId id="283" r:id="rId40"/>
    <p:sldId id="346" r:id="rId41"/>
    <p:sldId id="352" r:id="rId42"/>
    <p:sldId id="353" r:id="rId43"/>
    <p:sldId id="354" r:id="rId44"/>
    <p:sldId id="285" r:id="rId45"/>
    <p:sldId id="359" r:id="rId46"/>
    <p:sldId id="360" r:id="rId47"/>
    <p:sldId id="356" r:id="rId48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50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A66958-5228-4900-8501-A8E6E42EFCD0}" type="datetimeFigureOut">
              <a:rPr lang="en-US" smtClean="0"/>
              <a:t>1/5/2017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C766C9-B0B3-40AD-B2E7-9FF974AB3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082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0" tIns="46585" rIns="93170" bIns="4658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0" tIns="46585" rIns="93170" bIns="46585" rtlCol="0"/>
          <a:lstStyle>
            <a:lvl1pPr algn="r">
              <a:defRPr sz="1200"/>
            </a:lvl1pPr>
          </a:lstStyle>
          <a:p>
            <a:fld id="{D7210D69-B715-4BE7-BA3C-16A0851C6569}" type="datetimeFigureOut">
              <a:rPr lang="en-US" smtClean="0"/>
              <a:pPr/>
              <a:t>1/5/2017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0" tIns="46585" rIns="93170" bIns="4658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vert="horz" lIns="93170" tIns="46585" rIns="93170" bIns="46585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0" tIns="46585" rIns="93170" bIns="4658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0" tIns="46585" rIns="93170" bIns="46585" rtlCol="0" anchor="b"/>
          <a:lstStyle>
            <a:lvl1pPr algn="r">
              <a:defRPr sz="1200"/>
            </a:lvl1pPr>
          </a:lstStyle>
          <a:p>
            <a:fld id="{19CE1726-B392-4F2D-8C79-A0F7C3A978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0587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CE1726-B392-4F2D-8C79-A0F7C3A97870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769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CE1726-B392-4F2D-8C79-A0F7C3A97870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7824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CE1726-B392-4F2D-8C79-A0F7C3A97870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6925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CE1726-B392-4F2D-8C79-A0F7C3A97870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2502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CE1726-B392-4F2D-8C79-A0F7C3A97870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082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CE1726-B392-4F2D-8C79-A0F7C3A97870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6471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CE1726-B392-4F2D-8C79-A0F7C3A97870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7713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CE1726-B392-4F2D-8C79-A0F7C3A97870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46696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CE1726-B392-4F2D-8C79-A0F7C3A97870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02479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CE1726-B392-4F2D-8C79-A0F7C3A97870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52652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CE1726-B392-4F2D-8C79-A0F7C3A97870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9385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CE1726-B392-4F2D-8C79-A0F7C3A9787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05214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CE1726-B392-4F2D-8C79-A0F7C3A97870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43002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CE1726-B392-4F2D-8C79-A0F7C3A97870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43002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CE1726-B392-4F2D-8C79-A0F7C3A97870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4300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CE1726-B392-4F2D-8C79-A0F7C3A97870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8031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CE1726-B392-4F2D-8C79-A0F7C3A97870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8031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CE1726-B392-4F2D-8C79-A0F7C3A97870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6626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CE1726-B392-4F2D-8C79-A0F7C3A97870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163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CE1726-B392-4F2D-8C79-A0F7C3A97870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2677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CE1726-B392-4F2D-8C79-A0F7C3A97870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1581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CE1726-B392-4F2D-8C79-A0F7C3A97870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1725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3D1FC868-3E10-4DC1-940D-69BEE87E3288}" type="datetimeFigureOut">
              <a:rPr lang="en-US" smtClean="0"/>
              <a:pPr/>
              <a:t>1/5/2017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EED983AA-A05B-477D-9E58-2B9FA68BF38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FC868-3E10-4DC1-940D-69BEE87E3288}" type="datetimeFigureOut">
              <a:rPr lang="en-US" smtClean="0"/>
              <a:pPr/>
              <a:t>1/5/2017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983AA-A05B-477D-9E58-2B9FA68BF3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FC868-3E10-4DC1-940D-69BEE87E3288}" type="datetimeFigureOut">
              <a:rPr lang="en-US" smtClean="0"/>
              <a:pPr/>
              <a:t>1/5/2017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983AA-A05B-477D-9E58-2B9FA68BF3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FC868-3E10-4DC1-940D-69BEE87E3288}" type="datetimeFigureOut">
              <a:rPr lang="en-US" smtClean="0"/>
              <a:pPr/>
              <a:t>1/5/2017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983AA-A05B-477D-9E58-2B9FA68BF3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FC868-3E10-4DC1-940D-69BEE87E3288}" type="datetimeFigureOut">
              <a:rPr lang="en-US" smtClean="0"/>
              <a:pPr/>
              <a:t>1/5/2017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983AA-A05B-477D-9E58-2B9FA68BF3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FC868-3E10-4DC1-940D-69BEE87E3288}" type="datetimeFigureOut">
              <a:rPr lang="en-US" smtClean="0"/>
              <a:pPr/>
              <a:t>1/5/2017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983AA-A05B-477D-9E58-2B9FA68BF38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FC868-3E10-4DC1-940D-69BEE87E3288}" type="datetimeFigureOut">
              <a:rPr lang="en-US" smtClean="0"/>
              <a:pPr/>
              <a:t>1/5/2017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983AA-A05B-477D-9E58-2B9FA68BF3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FC868-3E10-4DC1-940D-69BEE87E3288}" type="datetimeFigureOut">
              <a:rPr lang="en-US" smtClean="0"/>
              <a:pPr/>
              <a:t>1/5/2017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983AA-A05B-477D-9E58-2B9FA68BF3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FC868-3E10-4DC1-940D-69BEE87E3288}" type="datetimeFigureOut">
              <a:rPr lang="en-US" smtClean="0"/>
              <a:pPr/>
              <a:t>1/5/2017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983AA-A05B-477D-9E58-2B9FA68BF3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FC868-3E10-4DC1-940D-69BEE87E3288}" type="datetimeFigureOut">
              <a:rPr lang="en-US" smtClean="0"/>
              <a:pPr/>
              <a:t>1/5/2017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983AA-A05B-477D-9E58-2B9FA68BF38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FC868-3E10-4DC1-940D-69BEE87E3288}" type="datetimeFigureOut">
              <a:rPr lang="en-US" smtClean="0"/>
              <a:pPr/>
              <a:t>1/5/2017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983AA-A05B-477D-9E58-2B9FA68BF3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/>
            </a:gs>
            <a:gs pos="41000">
              <a:schemeClr val="accent6"/>
            </a:gs>
            <a:gs pos="67000">
              <a:schemeClr val="accent5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3D1FC868-3E10-4DC1-940D-69BEE87E3288}" type="datetimeFigureOut">
              <a:rPr lang="en-US" smtClean="0"/>
              <a:pPr/>
              <a:t>1/5/2017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EED983AA-A05B-477D-9E58-2B9FA68BF38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7.emf"/><Relationship Id="rId4" Type="http://schemas.openxmlformats.org/officeDocument/2006/relationships/package" Target="../embeddings/Microsoft_Word_Document1.docx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2000"/>
            <a:ext cx="7772400" cy="299085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Arial Black" panose="020B0A04020102020204" pitchFamily="34" charset="0"/>
              </a:rPr>
              <a:t>Class of 2018</a:t>
            </a:r>
            <a:br>
              <a:rPr lang="en-US" b="1" dirty="0" smtClean="0">
                <a:latin typeface="Arial Black" panose="020B0A04020102020204" pitchFamily="34" charset="0"/>
              </a:rPr>
            </a:br>
            <a:r>
              <a:rPr lang="en-US" b="1" dirty="0" smtClean="0">
                <a:latin typeface="Arial Black" panose="020B0A04020102020204" pitchFamily="34" charset="0"/>
              </a:rPr>
              <a:t>Class of 2019</a:t>
            </a:r>
            <a:br>
              <a:rPr lang="en-US" b="1" dirty="0" smtClean="0">
                <a:latin typeface="Arial Black" panose="020B0A04020102020204" pitchFamily="34" charset="0"/>
              </a:rPr>
            </a:br>
            <a:r>
              <a:rPr lang="en-US" b="1" dirty="0" smtClean="0">
                <a:latin typeface="Arial Black" panose="020B0A04020102020204" pitchFamily="34" charset="0"/>
              </a:rPr>
              <a:t>Class of 2020</a:t>
            </a:r>
            <a:br>
              <a:rPr lang="en-US" b="1" dirty="0" smtClean="0">
                <a:latin typeface="Arial Black" panose="020B0A04020102020204" pitchFamily="34" charset="0"/>
              </a:rPr>
            </a:br>
            <a:r>
              <a:rPr lang="en-US" sz="4700" b="1" dirty="0" smtClean="0">
                <a:latin typeface="Arial Black" panose="020B0A04020102020204" pitchFamily="34" charset="0"/>
              </a:rPr>
              <a:t>COURSE REGISTRATION</a:t>
            </a:r>
            <a:r>
              <a:rPr lang="en-US" b="1" dirty="0" smtClean="0">
                <a:latin typeface="Arial Black" panose="020B0A04020102020204" pitchFamily="34" charset="0"/>
              </a:rPr>
              <a:t/>
            </a:r>
            <a:br>
              <a:rPr lang="en-US" b="1" dirty="0" smtClean="0">
                <a:latin typeface="Arial Black" panose="020B0A04020102020204" pitchFamily="34" charset="0"/>
              </a:rPr>
            </a:br>
            <a:r>
              <a:rPr lang="en-US" b="1" dirty="0" smtClean="0">
                <a:latin typeface="Arial Black" panose="020B0A04020102020204" pitchFamily="34" charset="0"/>
              </a:rPr>
              <a:t>2017 - 2018</a:t>
            </a:r>
            <a:endParaRPr lang="en-US" b="1" dirty="0">
              <a:latin typeface="Arial Black" panose="020B0A040201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3352800"/>
            <a:ext cx="2773365" cy="27432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029200" y="152400"/>
            <a:ext cx="2895600" cy="1828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Arial Black" panose="020B0A04020102020204" pitchFamily="34" charset="0"/>
              </a:rPr>
              <a:t>Padua </a:t>
            </a:r>
          </a:p>
          <a:p>
            <a:pPr algn="ctr"/>
            <a:r>
              <a:rPr lang="en-US" sz="3200" dirty="0" smtClean="0">
                <a:latin typeface="Arial Black" panose="020B0A04020102020204" pitchFamily="34" charset="0"/>
              </a:rPr>
              <a:t>Franciscan</a:t>
            </a:r>
            <a:endParaRPr lang="en-US" sz="3200" dirty="0">
              <a:latin typeface="Arial Black" panose="020B0A040201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38200" y="4419600"/>
            <a:ext cx="1752600" cy="1371600"/>
          </a:xfrm>
          <a:prstGeom prst="rect">
            <a:avLst/>
          </a:prstGeom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 smtClean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ctr"/>
            <a:r>
              <a:rPr lang="en-US" sz="2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1Team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1Dream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1Family</a:t>
            </a:r>
          </a:p>
          <a:p>
            <a:pPr algn="ctr"/>
            <a:endParaRPr lang="en-US" dirty="0" smtClean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2112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/>
            </a:gs>
            <a:gs pos="41000">
              <a:schemeClr val="accent6"/>
            </a:gs>
            <a:gs pos="67000">
              <a:schemeClr val="accent5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876800" y="0"/>
            <a:ext cx="3124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Arial Black" panose="020B0A04020102020204" pitchFamily="34" charset="0"/>
              </a:rPr>
              <a:t>2017-2018</a:t>
            </a:r>
            <a:endParaRPr lang="en-US" sz="2800" dirty="0">
              <a:latin typeface="Arial Black" panose="020B0A040201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8800" y="904212"/>
            <a:ext cx="8051800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Arial Black" panose="020B0A04020102020204" pitchFamily="34" charset="0"/>
              </a:rPr>
              <a:t>Before Registration:</a:t>
            </a:r>
          </a:p>
          <a:p>
            <a:pPr algn="ctr"/>
            <a:r>
              <a:rPr lang="en-US" sz="5400" dirty="0" smtClean="0">
                <a:latin typeface="Arial Black" panose="020B0A04020102020204" pitchFamily="34" charset="0"/>
              </a:rPr>
              <a:t>Complete worksheet front and back.</a:t>
            </a:r>
          </a:p>
          <a:p>
            <a:endParaRPr lang="en-US" sz="5400" dirty="0">
              <a:latin typeface="Arial Black" panose="020B0A04020102020204" pitchFamily="34" charset="0"/>
            </a:endParaRPr>
          </a:p>
          <a:p>
            <a:pPr algn="ctr"/>
            <a:r>
              <a:rPr lang="en-US" sz="5400" dirty="0" smtClean="0">
                <a:latin typeface="Arial Black" panose="020B0A04020102020204" pitchFamily="34" charset="0"/>
              </a:rPr>
              <a:t>Be sure to include the course numbers.</a:t>
            </a:r>
            <a:endParaRPr lang="en-US" sz="5400" dirty="0">
              <a:latin typeface="Arial Black" panose="020B0A04020102020204" pitchFamily="34" charset="0"/>
            </a:endParaRPr>
          </a:p>
          <a:p>
            <a:endParaRPr lang="en-US" sz="28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8617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800600" y="65314"/>
            <a:ext cx="32766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Arial Black" panose="020B0A04020102020204" pitchFamily="34" charset="0"/>
              </a:rPr>
              <a:t>2017-2018</a:t>
            </a:r>
            <a:endParaRPr lang="en-US" sz="2400" dirty="0">
              <a:latin typeface="Arial Black" panose="020B0A04020102020204" pitchFamily="34" charset="0"/>
            </a:endParaRPr>
          </a:p>
        </p:txBody>
      </p:sp>
      <p:pic>
        <p:nvPicPr>
          <p:cNvPr id="9" name="Picture 8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48" t="17400" r="6999" b="6944"/>
          <a:stretch/>
        </p:blipFill>
        <p:spPr bwMode="auto">
          <a:xfrm>
            <a:off x="1143000" y="2014481"/>
            <a:ext cx="4114800" cy="42062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19200" y="906107"/>
            <a:ext cx="6858000" cy="954107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 Black" panose="020B0A04020102020204" pitchFamily="34" charset="0"/>
              </a:rPr>
              <a:t>Indicate </a:t>
            </a:r>
            <a:r>
              <a:rPr lang="en-US" sz="2800" dirty="0" err="1" smtClean="0">
                <a:latin typeface="Arial Black" panose="020B0A04020102020204" pitchFamily="34" charset="0"/>
              </a:rPr>
              <a:t>MedTrack</a:t>
            </a:r>
            <a:r>
              <a:rPr lang="en-US" sz="2800" dirty="0" smtClean="0">
                <a:latin typeface="Arial Black" panose="020B0A04020102020204" pitchFamily="34" charset="0"/>
              </a:rPr>
              <a:t>, 4 Yr. Art or Computer Student if it applies.</a:t>
            </a:r>
            <a:endParaRPr lang="en-US" sz="2800" dirty="0">
              <a:latin typeface="Arial Black" panose="020B0A04020102020204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2057400" y="2286000"/>
            <a:ext cx="3048000" cy="46736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486400" y="2202424"/>
            <a:ext cx="2895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E</a:t>
            </a:r>
            <a:r>
              <a:rPr lang="en-US" b="1" dirty="0" smtClean="0"/>
              <a:t>nter or circle course numbers in rows 1 through 8b.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500396" y="3599617"/>
            <a:ext cx="2895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Lines SS through AS are optional classes offered outside of the regular school day. Only circle if you plan to take these courses.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610572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800600" y="65314"/>
            <a:ext cx="32766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Arial Black" panose="020B0A04020102020204" pitchFamily="34" charset="0"/>
              </a:rPr>
              <a:t>2017-2018</a:t>
            </a:r>
            <a:endParaRPr lang="en-US" sz="2400" dirty="0">
              <a:latin typeface="Arial Black" panose="020B0A04020102020204" pitchFamily="34" charset="0"/>
            </a:endParaRPr>
          </a:p>
        </p:txBody>
      </p:sp>
      <p:pic>
        <p:nvPicPr>
          <p:cNvPr id="9" name="Picture 8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48" t="17400" r="6999" b="6944"/>
          <a:stretch/>
        </p:blipFill>
        <p:spPr bwMode="auto">
          <a:xfrm>
            <a:off x="1143000" y="2014481"/>
            <a:ext cx="4114800" cy="42062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19200" y="906107"/>
            <a:ext cx="6858000" cy="954107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 Black" panose="020B0A04020102020204" pitchFamily="34" charset="0"/>
              </a:rPr>
              <a:t>Indicate </a:t>
            </a:r>
            <a:r>
              <a:rPr lang="en-US" sz="2800" dirty="0" err="1" smtClean="0">
                <a:latin typeface="Arial Black" panose="020B0A04020102020204" pitchFamily="34" charset="0"/>
              </a:rPr>
              <a:t>MedTrack</a:t>
            </a:r>
            <a:r>
              <a:rPr lang="en-US" sz="2800" dirty="0" smtClean="0">
                <a:latin typeface="Arial Black" panose="020B0A04020102020204" pitchFamily="34" charset="0"/>
              </a:rPr>
              <a:t>, 4 Yr. Art or Computer Student if it applies.</a:t>
            </a:r>
            <a:endParaRPr lang="en-US" sz="2800" dirty="0">
              <a:latin typeface="Arial Black" panose="020B0A04020102020204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2057400" y="2286000"/>
            <a:ext cx="3048000" cy="46736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486400" y="2202424"/>
            <a:ext cx="2895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E</a:t>
            </a:r>
            <a:r>
              <a:rPr lang="en-US" b="1" dirty="0" smtClean="0"/>
              <a:t>nter or circle course numbers in rows 1 through 8b.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500396" y="3599617"/>
            <a:ext cx="2895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Lines SS through AS are optional classes offered outside of the regular school day. Only circle if you plan to take these courses.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875899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62000" y="3886200"/>
            <a:ext cx="7467600" cy="169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latin typeface="Arial Black" panose="020B0A04020102020204" pitchFamily="34" charset="0"/>
              </a:rPr>
              <a:t>Select Padua summer school courses if you plan to take summer PE or Medical Terminology; otherwise leave these fields blank</a:t>
            </a:r>
            <a:r>
              <a:rPr lang="en-US" sz="2600" b="1" smtClean="0">
                <a:latin typeface="Arial Black" panose="020B0A04020102020204" pitchFamily="34" charset="0"/>
              </a:rPr>
              <a:t>. </a:t>
            </a:r>
            <a:endParaRPr lang="en-US" sz="2600" b="1" dirty="0">
              <a:latin typeface="Arial Black" panose="020B0A040201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800600" y="65314"/>
            <a:ext cx="32766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Arial Black" panose="020B0A04020102020204" pitchFamily="34" charset="0"/>
              </a:rPr>
              <a:t>2017-2018</a:t>
            </a:r>
            <a:endParaRPr lang="en-US" sz="2400" dirty="0">
              <a:latin typeface="Arial Black" panose="020B0A04020102020204" pitchFamily="34" charset="0"/>
            </a:endParaRPr>
          </a:p>
        </p:txBody>
      </p:sp>
      <p:pic>
        <p:nvPicPr>
          <p:cNvPr id="6" name="Picture 5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92" t="23884" r="21969" b="60543"/>
          <a:stretch/>
        </p:blipFill>
        <p:spPr bwMode="auto">
          <a:xfrm>
            <a:off x="762000" y="1514764"/>
            <a:ext cx="7467599" cy="18380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Oval 1"/>
          <p:cNvSpPr/>
          <p:nvPr/>
        </p:nvSpPr>
        <p:spPr>
          <a:xfrm>
            <a:off x="304799" y="1295400"/>
            <a:ext cx="8382000" cy="990600"/>
          </a:xfrm>
          <a:prstGeom prst="ellipse">
            <a:avLst/>
          </a:prstGeom>
          <a:noFill/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62000" y="3886200"/>
            <a:ext cx="7467600" cy="12003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 Black" panose="020B0A04020102020204" pitchFamily="34" charset="0"/>
              </a:rPr>
              <a:t>Select Before school courses or leave blank</a:t>
            </a:r>
            <a:r>
              <a:rPr lang="en-US" sz="2400" b="1" dirty="0" smtClean="0">
                <a:latin typeface="Arial Black" panose="020B0A04020102020204" pitchFamily="34" charset="0"/>
              </a:rPr>
              <a:t>.  Please note Greek will be offered after school not before school.</a:t>
            </a:r>
            <a:endParaRPr lang="en-US" sz="2400" b="1" dirty="0">
              <a:latin typeface="Arial Black" panose="020B0A040201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800600" y="65314"/>
            <a:ext cx="32766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Arial Black" panose="020B0A04020102020204" pitchFamily="34" charset="0"/>
              </a:rPr>
              <a:t>2017-2018</a:t>
            </a:r>
            <a:endParaRPr lang="en-US" sz="2400" dirty="0">
              <a:latin typeface="Arial Black" panose="020B0A04020102020204" pitchFamily="34" charset="0"/>
            </a:endParaRPr>
          </a:p>
        </p:txBody>
      </p:sp>
      <p:pic>
        <p:nvPicPr>
          <p:cNvPr id="6" name="Picture 5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88" t="82199" r="5298" b="5650"/>
          <a:stretch/>
        </p:blipFill>
        <p:spPr bwMode="auto">
          <a:xfrm>
            <a:off x="2057400" y="1981200"/>
            <a:ext cx="5303520" cy="12954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Oval 1"/>
          <p:cNvSpPr/>
          <p:nvPr/>
        </p:nvSpPr>
        <p:spPr>
          <a:xfrm>
            <a:off x="1142999" y="1676400"/>
            <a:ext cx="6858001" cy="1905000"/>
          </a:xfrm>
          <a:prstGeom prst="ellipse">
            <a:avLst/>
          </a:prstGeom>
          <a:noFill/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162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92" t="36974" r="21297" b="43666"/>
          <a:stretch/>
        </p:blipFill>
        <p:spPr bwMode="auto">
          <a:xfrm>
            <a:off x="990600" y="990600"/>
            <a:ext cx="6781800" cy="28346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71500" y="4191000"/>
            <a:ext cx="8153400" cy="18158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Arial Black" panose="020B0A04020102020204" pitchFamily="34" charset="0"/>
              </a:rPr>
              <a:t>Select After school courses or leave blank.  Choices are Marching Band, Yearbook, Horizon, and Greek (which is listed in the Before School cells).</a:t>
            </a:r>
            <a:endParaRPr lang="en-US" sz="2800" b="1" dirty="0">
              <a:latin typeface="Arial Black" panose="020B0A040201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800600" y="65314"/>
            <a:ext cx="32766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Arial Black" panose="020B0A04020102020204" pitchFamily="34" charset="0"/>
              </a:rPr>
              <a:t>2017-2018</a:t>
            </a:r>
            <a:endParaRPr lang="en-US" sz="2400" dirty="0">
              <a:latin typeface="Arial Black" panose="020B0A04020102020204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381000" y="988291"/>
            <a:ext cx="7581900" cy="1524000"/>
          </a:xfrm>
          <a:prstGeom prst="ellipse">
            <a:avLst/>
          </a:prstGeom>
          <a:noFill/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5800" y="1066800"/>
            <a:ext cx="7696200" cy="5078313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You should select 587 Adv. Computer Applications as one of your electives if you haven’t taken it yet.</a:t>
            </a:r>
            <a:endParaRPr lang="en-US" sz="54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800600" y="65314"/>
            <a:ext cx="32766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Arial Black" panose="020B0A04020102020204" pitchFamily="34" charset="0"/>
              </a:rPr>
              <a:t>2017-2018</a:t>
            </a:r>
            <a:endParaRPr lang="en-US" sz="2400" dirty="0"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/>
          <p:nvPr/>
        </p:nvPicPr>
        <p:blipFill rotWithShape="1">
          <a:blip r:embed="rId3"/>
          <a:srcRect l="21643" t="17034" r="21443" b="7014"/>
          <a:stretch/>
        </p:blipFill>
        <p:spPr bwMode="auto">
          <a:xfrm>
            <a:off x="2590800" y="863369"/>
            <a:ext cx="3381375" cy="36093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4800600" y="65314"/>
            <a:ext cx="32766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Arial Black" panose="020B0A04020102020204" pitchFamily="34" charset="0"/>
              </a:rPr>
              <a:t>2017-2018</a:t>
            </a:r>
            <a:endParaRPr lang="en-US" sz="2400" dirty="0">
              <a:latin typeface="Arial Black" panose="020B0A040201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96000" y="1143000"/>
            <a:ext cx="218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 Black" panose="020B0A04020102020204" pitchFamily="34" charset="0"/>
              </a:rPr>
              <a:t>Found on back of Worksheet</a:t>
            </a: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45158" y="446314"/>
            <a:ext cx="5303242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cap="none" spc="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Electives Preferences</a:t>
            </a:r>
            <a:endParaRPr lang="en-US" sz="2400" b="1" cap="none" spc="0" dirty="0">
              <a:ln w="11430"/>
              <a:solidFill>
                <a:schemeClr val="accent6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79055" y="3810000"/>
            <a:ext cx="7285400" cy="228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 Black" panose="020B0A04020102020204" pitchFamily="34" charset="0"/>
              </a:rPr>
              <a:t> </a:t>
            </a:r>
            <a:r>
              <a:rPr lang="en-US" sz="3200" dirty="0">
                <a:solidFill>
                  <a:schemeClr val="tx1"/>
                </a:solidFill>
                <a:latin typeface="Arial Black" panose="020B0A04020102020204" pitchFamily="34" charset="0"/>
              </a:rPr>
              <a:t>Number your top ten preferences for electives. An * denotes semester courses and (9,10,11,12) lists which grade </a:t>
            </a:r>
            <a:r>
              <a:rPr lang="en-US" sz="32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levels</a:t>
            </a:r>
            <a:endParaRPr lang="en-US" sz="32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9114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l="4659" t="29100" r="2151" b="3989"/>
          <a:stretch/>
        </p:blipFill>
        <p:spPr bwMode="auto">
          <a:xfrm>
            <a:off x="268604" y="720436"/>
            <a:ext cx="8413456" cy="3897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Oval 1"/>
          <p:cNvSpPr/>
          <p:nvPr/>
        </p:nvSpPr>
        <p:spPr>
          <a:xfrm>
            <a:off x="533400" y="4191000"/>
            <a:ext cx="381000" cy="3048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124200" y="2423160"/>
            <a:ext cx="5181600" cy="35204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chemeClr val="bg1"/>
                </a:solidFill>
                <a:latin typeface="Arial Black" panose="020B0A04020102020204" pitchFamily="34" charset="0"/>
              </a:rPr>
              <a:t>Rank your top ten electives </a:t>
            </a:r>
            <a:endParaRPr lang="en-US" sz="2400" b="1" dirty="0" smtClean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r>
              <a:rPr lang="en-US" sz="24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1-10</a:t>
            </a:r>
            <a:r>
              <a:rPr lang="en-US" sz="2400" b="1" dirty="0">
                <a:solidFill>
                  <a:schemeClr val="bg1"/>
                </a:solidFill>
                <a:latin typeface="Arial Black" panose="020B0A04020102020204" pitchFamily="34" charset="0"/>
              </a:rPr>
              <a:t>.  Only rank courses that are available for </a:t>
            </a:r>
            <a:r>
              <a:rPr lang="en-US" sz="24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your grade level.  </a:t>
            </a:r>
            <a:r>
              <a:rPr lang="en-US" sz="2400" b="1" dirty="0">
                <a:solidFill>
                  <a:schemeClr val="bg1"/>
                </a:solidFill>
                <a:latin typeface="Arial Black" panose="020B0A04020102020204" pitchFamily="34" charset="0"/>
              </a:rPr>
              <a:t>N</a:t>
            </a:r>
            <a:r>
              <a:rPr lang="en-US" sz="24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umbering only </a:t>
            </a:r>
            <a:r>
              <a:rPr lang="en-US" sz="2400" b="1" dirty="0">
                <a:solidFill>
                  <a:schemeClr val="bg1"/>
                </a:solidFill>
                <a:latin typeface="Arial Black" panose="020B0A04020102020204" pitchFamily="34" charset="0"/>
              </a:rPr>
              <a:t>one class will not guarantee your schedule for it.  Placement depends upon course availability</a:t>
            </a:r>
            <a:r>
              <a:rPr lang="en-US" b="1" dirty="0">
                <a:solidFill>
                  <a:schemeClr val="bg1"/>
                </a:solidFill>
              </a:rPr>
              <a:t>.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990600" y="3962400"/>
            <a:ext cx="2133600" cy="381000"/>
          </a:xfrm>
          <a:prstGeom prst="straightConnector1">
            <a:avLst/>
          </a:prstGeom>
          <a:ln w="57150"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 flipV="1">
            <a:off x="990600" y="3657600"/>
            <a:ext cx="2133600" cy="304800"/>
          </a:xfrm>
          <a:prstGeom prst="straightConnector1">
            <a:avLst/>
          </a:prstGeom>
          <a:ln w="57150"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914400" y="2286000"/>
            <a:ext cx="2209800" cy="1676400"/>
          </a:xfrm>
          <a:prstGeom prst="straightConnector1">
            <a:avLst/>
          </a:prstGeom>
          <a:ln w="57150">
            <a:tailEnd type="arrow"/>
          </a:ln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533400" y="3429000"/>
            <a:ext cx="381000" cy="3810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33400" y="2057400"/>
            <a:ext cx="381000" cy="36576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800600" y="65314"/>
            <a:ext cx="32766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Arial Black" panose="020B0A04020102020204" pitchFamily="34" charset="0"/>
              </a:rPr>
              <a:t>2017-2018</a:t>
            </a:r>
            <a:endParaRPr lang="en-US" sz="2400" dirty="0"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79" t="70099" r="23184" b="5730"/>
          <a:stretch/>
        </p:blipFill>
        <p:spPr>
          <a:xfrm>
            <a:off x="759054" y="762000"/>
            <a:ext cx="7589520" cy="338328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533400" y="4038600"/>
            <a:ext cx="8153400" cy="25545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Arial Black" panose="020B0A04020102020204" pitchFamily="34" charset="0"/>
              </a:rPr>
              <a:t>Padua’s Graduation Requirements are listed at the bottom of the Electives sheet.  </a:t>
            </a:r>
            <a:endParaRPr lang="en-US" sz="4000" b="1" dirty="0">
              <a:latin typeface="Arial Black" panose="020B0A04020102020204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381000" y="2671713"/>
            <a:ext cx="7543800" cy="1371600"/>
          </a:xfrm>
          <a:prstGeom prst="ellipse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cxnSp>
        <p:nvCxnSpPr>
          <p:cNvPr id="7" name="Straight Arrow Connector 6"/>
          <p:cNvCxnSpPr>
            <a:stCxn id="13" idx="1"/>
          </p:cNvCxnSpPr>
          <p:nvPr/>
        </p:nvCxnSpPr>
        <p:spPr>
          <a:xfrm flipH="1">
            <a:off x="4724400" y="1333500"/>
            <a:ext cx="1143000" cy="627471"/>
          </a:xfrm>
          <a:prstGeom prst="straightConnector1">
            <a:avLst/>
          </a:prstGeom>
          <a:ln w="57150">
            <a:solidFill>
              <a:schemeClr val="accent2"/>
            </a:solidFill>
            <a:tailEnd type="arrow"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13" idx="1"/>
          </p:cNvCxnSpPr>
          <p:nvPr/>
        </p:nvCxnSpPr>
        <p:spPr>
          <a:xfrm flipH="1">
            <a:off x="4800600" y="1333500"/>
            <a:ext cx="1066800" cy="1254943"/>
          </a:xfrm>
          <a:prstGeom prst="straightConnector1">
            <a:avLst/>
          </a:prstGeom>
          <a:ln w="57150">
            <a:solidFill>
              <a:schemeClr val="accent2"/>
            </a:solidFill>
            <a:tailEnd type="arrow"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13" idx="1"/>
          </p:cNvCxnSpPr>
          <p:nvPr/>
        </p:nvCxnSpPr>
        <p:spPr>
          <a:xfrm flipH="1">
            <a:off x="1371600" y="1333500"/>
            <a:ext cx="4495800" cy="342900"/>
          </a:xfrm>
          <a:prstGeom prst="straightConnector1">
            <a:avLst/>
          </a:prstGeom>
          <a:ln w="57150">
            <a:solidFill>
              <a:schemeClr val="accent2"/>
            </a:solidFill>
            <a:tailEnd type="arrow"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5867400" y="838200"/>
            <a:ext cx="2514600" cy="99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Rank your top ten elective choices</a:t>
            </a:r>
            <a:endParaRPr lang="en-US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800600" y="65314"/>
            <a:ext cx="32766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Arial Black" panose="020B0A04020102020204" pitchFamily="34" charset="0"/>
              </a:rPr>
              <a:t>2017-2018</a:t>
            </a:r>
            <a:endParaRPr lang="en-US" sz="24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1901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990600"/>
            <a:ext cx="7024744" cy="506833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000" dirty="0" smtClean="0">
                <a:latin typeface="Arial Black" panose="020B0A04020102020204" pitchFamily="34" charset="0"/>
              </a:rPr>
              <a:t>Today you  received a Registration Worksheet from your guidance counselor</a:t>
            </a:r>
            <a:endParaRPr lang="en-US" sz="6000" dirty="0">
              <a:latin typeface="Arial Black" panose="020B0A040201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876800" y="0"/>
            <a:ext cx="3124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Arial Black" panose="020B0A04020102020204" pitchFamily="34" charset="0"/>
              </a:rPr>
              <a:t>2017-2018</a:t>
            </a:r>
            <a:endParaRPr lang="en-US" sz="28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3020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/>
            </a:gs>
            <a:gs pos="41000">
              <a:schemeClr val="accent6"/>
            </a:gs>
            <a:gs pos="67000">
              <a:schemeClr val="accent5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3400" y="1066800"/>
            <a:ext cx="8051800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smtClean="0">
                <a:latin typeface="Arial Black" panose="020B0A04020102020204" pitchFamily="34" charset="0"/>
              </a:rPr>
              <a:t>Registration Dates:</a:t>
            </a:r>
          </a:p>
          <a:p>
            <a:pPr algn="ctr"/>
            <a:r>
              <a:rPr lang="en-US" sz="6000" dirty="0" smtClean="0">
                <a:latin typeface="Arial Black" panose="020B0A04020102020204" pitchFamily="34" charset="0"/>
              </a:rPr>
              <a:t>Class of 2018</a:t>
            </a:r>
          </a:p>
          <a:p>
            <a:pPr algn="ctr"/>
            <a:r>
              <a:rPr lang="en-US" sz="6000" dirty="0" smtClean="0">
                <a:latin typeface="Arial Black" panose="020B0A04020102020204" pitchFamily="34" charset="0"/>
              </a:rPr>
              <a:t>Wednesday, </a:t>
            </a:r>
          </a:p>
          <a:p>
            <a:pPr algn="ctr"/>
            <a:r>
              <a:rPr lang="en-US" sz="6000" dirty="0" smtClean="0">
                <a:latin typeface="Arial Black" panose="020B0A04020102020204" pitchFamily="34" charset="0"/>
              </a:rPr>
              <a:t>February 8th</a:t>
            </a:r>
          </a:p>
          <a:p>
            <a:pPr algn="ctr"/>
            <a:r>
              <a:rPr lang="en-US" sz="6000" dirty="0" smtClean="0">
                <a:latin typeface="Arial Black" panose="020B0A04020102020204" pitchFamily="34" charset="0"/>
              </a:rPr>
              <a:t>during homeroom</a:t>
            </a:r>
          </a:p>
        </p:txBody>
      </p:sp>
      <p:sp>
        <p:nvSpPr>
          <p:cNvPr id="2" name="Rectangle 1"/>
          <p:cNvSpPr/>
          <p:nvPr/>
        </p:nvSpPr>
        <p:spPr>
          <a:xfrm>
            <a:off x="4876800" y="0"/>
            <a:ext cx="3124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Arial Black" panose="020B0A04020102020204" pitchFamily="34" charset="0"/>
              </a:rPr>
              <a:t>2017-2018</a:t>
            </a:r>
            <a:endParaRPr lang="en-US" sz="28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3900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/>
            </a:gs>
            <a:gs pos="41000">
              <a:schemeClr val="accent6"/>
            </a:gs>
            <a:gs pos="67000">
              <a:schemeClr val="accent5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5709" y="838200"/>
            <a:ext cx="8051800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Arial Black" panose="020B0A04020102020204" pitchFamily="34" charset="0"/>
              </a:rPr>
              <a:t>Registration Dates:</a:t>
            </a:r>
          </a:p>
          <a:p>
            <a:pPr algn="ctr"/>
            <a:r>
              <a:rPr lang="en-US" sz="6000" dirty="0" smtClean="0">
                <a:latin typeface="Arial Black" panose="020B0A04020102020204" pitchFamily="34" charset="0"/>
              </a:rPr>
              <a:t>Class of 2019</a:t>
            </a:r>
          </a:p>
          <a:p>
            <a:pPr algn="ctr"/>
            <a:r>
              <a:rPr lang="en-US" sz="6000" dirty="0" smtClean="0">
                <a:latin typeface="Arial Black" panose="020B0A04020102020204" pitchFamily="34" charset="0"/>
              </a:rPr>
              <a:t>Wednesday,</a:t>
            </a:r>
          </a:p>
          <a:p>
            <a:pPr algn="ctr"/>
            <a:r>
              <a:rPr lang="en-US" sz="6000" dirty="0" smtClean="0">
                <a:latin typeface="Arial Black" panose="020B0A04020102020204" pitchFamily="34" charset="0"/>
              </a:rPr>
              <a:t>February 15th</a:t>
            </a:r>
          </a:p>
          <a:p>
            <a:pPr algn="ctr"/>
            <a:r>
              <a:rPr lang="en-US" sz="6000" dirty="0" smtClean="0">
                <a:latin typeface="Arial Black" panose="020B0A04020102020204" pitchFamily="34" charset="0"/>
              </a:rPr>
              <a:t>during homeroom</a:t>
            </a:r>
          </a:p>
        </p:txBody>
      </p:sp>
      <p:sp>
        <p:nvSpPr>
          <p:cNvPr id="2" name="Rectangle 1"/>
          <p:cNvSpPr/>
          <p:nvPr/>
        </p:nvSpPr>
        <p:spPr>
          <a:xfrm>
            <a:off x="4876800" y="0"/>
            <a:ext cx="3124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Arial Black" panose="020B0A04020102020204" pitchFamily="34" charset="0"/>
              </a:rPr>
              <a:t>2017-2018</a:t>
            </a:r>
            <a:endParaRPr lang="en-US" sz="28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2042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/>
            </a:gs>
            <a:gs pos="41000">
              <a:schemeClr val="accent6"/>
            </a:gs>
            <a:gs pos="67000">
              <a:schemeClr val="accent5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3400" y="1066800"/>
            <a:ext cx="8051800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smtClean="0">
                <a:latin typeface="Arial Black" panose="020B0A04020102020204" pitchFamily="34" charset="0"/>
              </a:rPr>
              <a:t>Registration Dates:</a:t>
            </a:r>
          </a:p>
          <a:p>
            <a:pPr algn="ctr"/>
            <a:r>
              <a:rPr lang="en-US" sz="6000" dirty="0" smtClean="0">
                <a:latin typeface="Arial Black" panose="020B0A04020102020204" pitchFamily="34" charset="0"/>
              </a:rPr>
              <a:t>Class of 2020</a:t>
            </a:r>
          </a:p>
          <a:p>
            <a:pPr algn="ctr"/>
            <a:r>
              <a:rPr lang="en-US" sz="6000" dirty="0" smtClean="0">
                <a:latin typeface="Arial Black" panose="020B0A04020102020204" pitchFamily="34" charset="0"/>
              </a:rPr>
              <a:t>Thurs</a:t>
            </a:r>
            <a:r>
              <a:rPr lang="en-US" sz="6000" dirty="0" smtClean="0">
                <a:latin typeface="Arial Black" panose="020B0A04020102020204" pitchFamily="34" charset="0"/>
              </a:rPr>
              <a:t>day</a:t>
            </a:r>
            <a:r>
              <a:rPr lang="en-US" sz="6000" dirty="0" smtClean="0">
                <a:latin typeface="Arial Black" panose="020B0A04020102020204" pitchFamily="34" charset="0"/>
              </a:rPr>
              <a:t>, </a:t>
            </a:r>
          </a:p>
          <a:p>
            <a:pPr algn="ctr"/>
            <a:r>
              <a:rPr lang="en-US" sz="6000" dirty="0" smtClean="0">
                <a:latin typeface="Arial Black" panose="020B0A04020102020204" pitchFamily="34" charset="0"/>
              </a:rPr>
              <a:t>February </a:t>
            </a:r>
            <a:r>
              <a:rPr lang="en-US" sz="6000" dirty="0" smtClean="0">
                <a:latin typeface="Arial Black" panose="020B0A04020102020204" pitchFamily="34" charset="0"/>
              </a:rPr>
              <a:t>23 </a:t>
            </a:r>
            <a:endParaRPr lang="en-US" sz="6000" dirty="0" smtClean="0">
              <a:latin typeface="Arial Black" panose="020B0A04020102020204" pitchFamily="34" charset="0"/>
            </a:endParaRPr>
          </a:p>
          <a:p>
            <a:pPr algn="ctr"/>
            <a:r>
              <a:rPr lang="en-US" sz="6000" dirty="0" smtClean="0">
                <a:latin typeface="Arial Black" panose="020B0A04020102020204" pitchFamily="34" charset="0"/>
              </a:rPr>
              <a:t>during homeroom</a:t>
            </a:r>
          </a:p>
        </p:txBody>
      </p:sp>
      <p:sp>
        <p:nvSpPr>
          <p:cNvPr id="2" name="Rectangle 1"/>
          <p:cNvSpPr/>
          <p:nvPr/>
        </p:nvSpPr>
        <p:spPr>
          <a:xfrm>
            <a:off x="4876800" y="0"/>
            <a:ext cx="3124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Arial Black" panose="020B0A04020102020204" pitchFamily="34" charset="0"/>
              </a:rPr>
              <a:t>2017-2018</a:t>
            </a:r>
            <a:endParaRPr lang="en-US" sz="28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6779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/>
            </a:gs>
            <a:gs pos="41000">
              <a:schemeClr val="accent6"/>
            </a:gs>
            <a:gs pos="67000">
              <a:schemeClr val="accent5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5709" y="838200"/>
            <a:ext cx="8051800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Arial Black" panose="020B0A04020102020204" pitchFamily="34" charset="0"/>
              </a:rPr>
              <a:t>Day of Registration</a:t>
            </a:r>
          </a:p>
          <a:p>
            <a:pPr algn="ctr"/>
            <a:r>
              <a:rPr lang="en-US" sz="6000" dirty="0" smtClean="0">
                <a:latin typeface="Arial Black" panose="020B0A04020102020204" pitchFamily="34" charset="0"/>
              </a:rPr>
              <a:t>Bring your completed</a:t>
            </a:r>
          </a:p>
          <a:p>
            <a:pPr algn="ctr"/>
            <a:r>
              <a:rPr lang="en-US" sz="6000" dirty="0" smtClean="0">
                <a:latin typeface="Arial Black" panose="020B0A04020102020204" pitchFamily="34" charset="0"/>
              </a:rPr>
              <a:t> (</a:t>
            </a:r>
            <a:r>
              <a:rPr lang="en-US" sz="6000" i="1" dirty="0" smtClean="0">
                <a:latin typeface="Arial Black" panose="020B0A04020102020204" pitchFamily="34" charset="0"/>
              </a:rPr>
              <a:t>both </a:t>
            </a:r>
            <a:r>
              <a:rPr lang="en-US" sz="6000" i="1" dirty="0">
                <a:latin typeface="Arial Black" panose="020B0A04020102020204" pitchFamily="34" charset="0"/>
              </a:rPr>
              <a:t>sides)</a:t>
            </a:r>
            <a:r>
              <a:rPr lang="en-US" sz="6000" dirty="0">
                <a:latin typeface="Arial Black" panose="020B0A04020102020204" pitchFamily="34" charset="0"/>
              </a:rPr>
              <a:t> </a:t>
            </a:r>
            <a:r>
              <a:rPr lang="en-US" sz="6000" dirty="0" smtClean="0">
                <a:latin typeface="Arial Black" panose="020B0A04020102020204" pitchFamily="34" charset="0"/>
              </a:rPr>
              <a:t>worksheet </a:t>
            </a:r>
          </a:p>
          <a:p>
            <a:pPr algn="ctr"/>
            <a:r>
              <a:rPr lang="en-US" sz="6000" dirty="0" smtClean="0">
                <a:latin typeface="Arial Black" panose="020B0A04020102020204" pitchFamily="34" charset="0"/>
              </a:rPr>
              <a:t>to Registration. </a:t>
            </a:r>
          </a:p>
        </p:txBody>
      </p:sp>
      <p:sp>
        <p:nvSpPr>
          <p:cNvPr id="2" name="Rectangle 1"/>
          <p:cNvSpPr/>
          <p:nvPr/>
        </p:nvSpPr>
        <p:spPr>
          <a:xfrm>
            <a:off x="4876800" y="0"/>
            <a:ext cx="3124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Arial Black" panose="020B0A04020102020204" pitchFamily="34" charset="0"/>
              </a:rPr>
              <a:t>2017-2018</a:t>
            </a:r>
            <a:endParaRPr lang="en-US" sz="28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7795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/>
            </a:gs>
            <a:gs pos="41000">
              <a:schemeClr val="accent6"/>
            </a:gs>
            <a:gs pos="67000">
              <a:schemeClr val="accent5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5709" y="838200"/>
            <a:ext cx="8051800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Arial Black" panose="020B0A04020102020204" pitchFamily="34" charset="0"/>
              </a:rPr>
              <a:t>Day of Registration</a:t>
            </a:r>
          </a:p>
          <a:p>
            <a:pPr algn="ctr"/>
            <a:r>
              <a:rPr lang="en-US" sz="6000" dirty="0" smtClean="0">
                <a:latin typeface="Arial Black" panose="020B0A04020102020204" pitchFamily="34" charset="0"/>
              </a:rPr>
              <a:t>Bring your Chromebook to registration. Turn it on and log in to your homepage.</a:t>
            </a:r>
          </a:p>
        </p:txBody>
      </p:sp>
      <p:sp>
        <p:nvSpPr>
          <p:cNvPr id="2" name="Rectangle 1"/>
          <p:cNvSpPr/>
          <p:nvPr/>
        </p:nvSpPr>
        <p:spPr>
          <a:xfrm>
            <a:off x="4876800" y="0"/>
            <a:ext cx="3124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Arial Black" panose="020B0A04020102020204" pitchFamily="34" charset="0"/>
              </a:rPr>
              <a:t>2017-2018</a:t>
            </a:r>
            <a:endParaRPr lang="en-US" sz="28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5645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/>
            </a:gs>
            <a:gs pos="41000">
              <a:schemeClr val="accent6"/>
            </a:gs>
            <a:gs pos="67000">
              <a:schemeClr val="accent5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5709" y="838200"/>
            <a:ext cx="8051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Arial Black" panose="020B0A04020102020204" pitchFamily="34" charset="0"/>
              </a:rPr>
              <a:t>Day of Registration</a:t>
            </a:r>
          </a:p>
          <a:p>
            <a:pPr algn="ctr"/>
            <a:endParaRPr lang="en-US" sz="3200" dirty="0" smtClean="0">
              <a:latin typeface="Arial Black" panose="020B0A04020102020204" pitchFamily="34" charset="0"/>
            </a:endParaRPr>
          </a:p>
          <a:p>
            <a:pPr algn="ctr"/>
            <a:r>
              <a:rPr lang="en-US" sz="5600" dirty="0" smtClean="0">
                <a:latin typeface="Arial Black" panose="020B0A04020102020204" pitchFamily="34" charset="0"/>
              </a:rPr>
              <a:t>Access NetClassroom as soon as you get to Homeroom </a:t>
            </a:r>
          </a:p>
        </p:txBody>
      </p:sp>
      <p:sp>
        <p:nvSpPr>
          <p:cNvPr id="2" name="Rectangle 1"/>
          <p:cNvSpPr/>
          <p:nvPr/>
        </p:nvSpPr>
        <p:spPr>
          <a:xfrm>
            <a:off x="4876800" y="0"/>
            <a:ext cx="3124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Arial Black" panose="020B0A04020102020204" pitchFamily="34" charset="0"/>
              </a:rPr>
              <a:t>2017-2018</a:t>
            </a:r>
            <a:endParaRPr lang="en-US" sz="28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4375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67" t="10622" r="12786" b="49498"/>
          <a:stretch/>
        </p:blipFill>
        <p:spPr bwMode="auto">
          <a:xfrm>
            <a:off x="2287154" y="1046973"/>
            <a:ext cx="6008255" cy="28346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28600" y="152400"/>
            <a:ext cx="4066309" cy="1200329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Log in to NetClassroom through the Student/Parent Login.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5618" y="3881613"/>
            <a:ext cx="8305800" cy="2308324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Issues with login?</a:t>
            </a:r>
          </a:p>
          <a:p>
            <a:pPr algn="ctr"/>
            <a:r>
              <a:rPr lang="en-US" sz="4400" b="1" dirty="0"/>
              <a:t>Login information is </a:t>
            </a:r>
            <a:r>
              <a:rPr lang="en-US" sz="4400" b="1" dirty="0" smtClean="0"/>
              <a:t>available,</a:t>
            </a:r>
            <a:endParaRPr lang="en-US" sz="4400" b="1" dirty="0"/>
          </a:p>
          <a:p>
            <a:pPr algn="ctr"/>
            <a:r>
              <a:rPr lang="en-US" sz="4400" b="1" dirty="0"/>
              <a:t>see Mrs. Frech in the library. </a:t>
            </a:r>
          </a:p>
          <a:p>
            <a:endParaRPr lang="en-US" sz="2800" b="1" dirty="0" smtClean="0"/>
          </a:p>
        </p:txBody>
      </p:sp>
      <p:sp>
        <p:nvSpPr>
          <p:cNvPr id="2" name="Oval 1"/>
          <p:cNvSpPr/>
          <p:nvPr/>
        </p:nvSpPr>
        <p:spPr>
          <a:xfrm>
            <a:off x="6705600" y="838201"/>
            <a:ext cx="1143000" cy="685800"/>
          </a:xfrm>
          <a:prstGeom prst="ellipse">
            <a:avLst/>
          </a:prstGeom>
          <a:noFill/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3505200" y="1046973"/>
            <a:ext cx="3200400" cy="134128"/>
          </a:xfrm>
          <a:prstGeom prst="straightConnector1">
            <a:avLst/>
          </a:prstGeom>
          <a:ln w="57150"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4800600" y="65314"/>
            <a:ext cx="32766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Arial Black" panose="020B0A04020102020204" pitchFamily="34" charset="0"/>
              </a:rPr>
              <a:t>2017-2018</a:t>
            </a:r>
            <a:endParaRPr lang="en-US" sz="24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4920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2"/>
          <a:srcRect r="11824" b="63126"/>
          <a:stretch/>
        </p:blipFill>
        <p:spPr bwMode="auto">
          <a:xfrm>
            <a:off x="425939" y="685800"/>
            <a:ext cx="8199755" cy="2743200"/>
          </a:xfrm>
          <a:prstGeom prst="rect">
            <a:avLst/>
          </a:prstGeom>
          <a:ln w="57150"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Rectangle 2"/>
          <p:cNvSpPr/>
          <p:nvPr/>
        </p:nvSpPr>
        <p:spPr>
          <a:xfrm>
            <a:off x="4442691" y="1607128"/>
            <a:ext cx="4507345" cy="9144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bg1"/>
                </a:solidFill>
                <a:latin typeface="Arial Black" panose="020B0A04020102020204" pitchFamily="34" charset="0"/>
              </a:rPr>
              <a:t>Go to </a:t>
            </a:r>
            <a:r>
              <a:rPr lang="en-US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Registration/Enter Requests</a:t>
            </a:r>
            <a:endParaRPr lang="en-US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2327564" y="1514764"/>
            <a:ext cx="1533236" cy="1450108"/>
          </a:xfrm>
          <a:prstGeom prst="ellipse">
            <a:avLst/>
          </a:prstGeom>
          <a:noFill/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>
            <a:stCxn id="3" idx="1"/>
          </p:cNvCxnSpPr>
          <p:nvPr/>
        </p:nvCxnSpPr>
        <p:spPr>
          <a:xfrm flipH="1">
            <a:off x="3463636" y="2064328"/>
            <a:ext cx="979055" cy="175490"/>
          </a:xfrm>
          <a:prstGeom prst="straightConnector1">
            <a:avLst/>
          </a:prstGeom>
          <a:ln w="57150"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7" name="Picture 6"/>
          <p:cNvPicPr/>
          <p:nvPr/>
        </p:nvPicPr>
        <p:blipFill rotWithShape="1">
          <a:blip r:embed="rId3"/>
          <a:srcRect t="12024" r="8938" b="58918"/>
          <a:stretch/>
        </p:blipFill>
        <p:spPr bwMode="auto">
          <a:xfrm>
            <a:off x="406888" y="3836785"/>
            <a:ext cx="8237855" cy="21031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Rectangle 7"/>
          <p:cNvSpPr/>
          <p:nvPr/>
        </p:nvSpPr>
        <p:spPr>
          <a:xfrm>
            <a:off x="4313382" y="4599709"/>
            <a:ext cx="3666836" cy="9144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Click on </a:t>
            </a:r>
            <a:r>
              <a:rPr lang="en-US" dirty="0">
                <a:solidFill>
                  <a:schemeClr val="bg1"/>
                </a:solidFill>
                <a:latin typeface="Arial Black" panose="020B0A04020102020204" pitchFamily="34" charset="0"/>
              </a:rPr>
              <a:t>E</a:t>
            </a:r>
            <a:r>
              <a:rPr lang="en-US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dit Requests</a:t>
            </a:r>
            <a:endParaRPr lang="en-US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1838036" y="4414982"/>
            <a:ext cx="1191491" cy="803563"/>
          </a:xfrm>
          <a:prstGeom prst="ellipse">
            <a:avLst/>
          </a:prstGeom>
          <a:noFill/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>
            <a:stCxn id="8" idx="1"/>
          </p:cNvCxnSpPr>
          <p:nvPr/>
        </p:nvCxnSpPr>
        <p:spPr>
          <a:xfrm flipH="1" flipV="1">
            <a:off x="3029528" y="4888345"/>
            <a:ext cx="1283854" cy="16856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3029527" y="685800"/>
            <a:ext cx="4618182" cy="5334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Course catalog gives brief description of courses</a:t>
            </a:r>
            <a:endParaRPr lang="en-US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3325091" y="1219200"/>
            <a:ext cx="443346" cy="762000"/>
          </a:xfrm>
          <a:prstGeom prst="straightConnector1">
            <a:avLst/>
          </a:prstGeom>
          <a:ln w="57150"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4800600" y="65314"/>
            <a:ext cx="32766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Arial Black" panose="020B0A04020102020204" pitchFamily="34" charset="0"/>
              </a:rPr>
              <a:t>2017-2018</a:t>
            </a:r>
            <a:endParaRPr lang="en-US" sz="24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3401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 rotWithShape="1">
          <a:blip r:embed="rId3" cstate="print"/>
          <a:srcRect t="-1" r="5224" b="67377"/>
          <a:stretch/>
        </p:blipFill>
        <p:spPr>
          <a:xfrm>
            <a:off x="960120" y="1219200"/>
            <a:ext cx="7223760" cy="292608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7200" y="4495800"/>
            <a:ext cx="8229600" cy="1200329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Do not use browser back, forward or refresh arrows. </a:t>
            </a:r>
            <a:endParaRPr lang="en-US" sz="36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800600" y="65314"/>
            <a:ext cx="32766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Arial Black" panose="020B0A04020102020204" pitchFamily="34" charset="0"/>
              </a:rPr>
              <a:t>2017-2018</a:t>
            </a:r>
            <a:endParaRPr lang="en-US" sz="2400" dirty="0">
              <a:latin typeface="Arial Black" panose="020B0A04020102020204" pitchFamily="34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685800" y="1447800"/>
            <a:ext cx="914400" cy="914400"/>
          </a:xfrm>
          <a:prstGeom prst="ellipse">
            <a:avLst/>
          </a:prstGeom>
          <a:noFill/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Multiply 5"/>
          <p:cNvSpPr/>
          <p:nvPr/>
        </p:nvSpPr>
        <p:spPr>
          <a:xfrm>
            <a:off x="685800" y="1371600"/>
            <a:ext cx="914400" cy="1066800"/>
          </a:xfrm>
          <a:prstGeom prst="mathMultiply">
            <a:avLst/>
          </a:prstGeom>
          <a:solidFill>
            <a:schemeClr val="accent3"/>
          </a:solidFill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357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6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6" grpId="2" animBg="1"/>
      <p:bldP spid="6" grpId="3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04091" y="4800600"/>
            <a:ext cx="8382000" cy="1754326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Use the course registration and elective forms you completed earlier as references.</a:t>
            </a:r>
            <a:endParaRPr lang="en-US" sz="36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Picture 4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33" t="14541" r="19963" b="4440"/>
          <a:stretch/>
        </p:blipFill>
        <p:spPr>
          <a:xfrm>
            <a:off x="1143000" y="838199"/>
            <a:ext cx="3017520" cy="3549073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24" t="14892" r="21437" b="3388"/>
          <a:stretch/>
        </p:blipFill>
        <p:spPr>
          <a:xfrm>
            <a:off x="5029200" y="914400"/>
            <a:ext cx="3276600" cy="347287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800600" y="65314"/>
            <a:ext cx="32766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Arial Black" panose="020B0A04020102020204" pitchFamily="34" charset="0"/>
              </a:rPr>
              <a:t>2017-2018</a:t>
            </a:r>
            <a:endParaRPr lang="en-US" sz="2400" dirty="0">
              <a:latin typeface="Arial Black" panose="020B0A040201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43000" y="44958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Front Side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029200" y="4495800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Back Side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9302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111" y="1752600"/>
            <a:ext cx="7024744" cy="4648200"/>
          </a:xfrm>
        </p:spPr>
        <p:txBody>
          <a:bodyPr>
            <a:normAutofit/>
          </a:bodyPr>
          <a:lstStyle/>
          <a:p>
            <a:pPr algn="r"/>
            <a:r>
              <a:rPr lang="en-US" sz="5400" dirty="0" smtClean="0">
                <a:latin typeface="Arial Black" panose="020B0A04020102020204" pitchFamily="34" charset="0"/>
              </a:rPr>
              <a:t>You must </a:t>
            </a:r>
            <a:br>
              <a:rPr lang="en-US" sz="5400" dirty="0" smtClean="0">
                <a:latin typeface="Arial Black" panose="020B0A04020102020204" pitchFamily="34" charset="0"/>
              </a:rPr>
            </a:br>
            <a:r>
              <a:rPr lang="en-US" sz="5400" dirty="0" smtClean="0">
                <a:latin typeface="Arial Black" panose="020B0A04020102020204" pitchFamily="34" charset="0"/>
              </a:rPr>
              <a:t>complete this worksheet </a:t>
            </a:r>
            <a:br>
              <a:rPr lang="en-US" sz="5400" dirty="0" smtClean="0">
                <a:latin typeface="Arial Black" panose="020B0A04020102020204" pitchFamily="34" charset="0"/>
              </a:rPr>
            </a:br>
            <a:r>
              <a:rPr lang="en-US" sz="5400" i="1" dirty="0" smtClean="0">
                <a:latin typeface="Arial Black" panose="020B0A04020102020204" pitchFamily="34" charset="0"/>
              </a:rPr>
              <a:t>with</a:t>
            </a:r>
            <a:r>
              <a:rPr lang="en-US" sz="5400" dirty="0" smtClean="0">
                <a:latin typeface="Arial Black" panose="020B0A04020102020204" pitchFamily="34" charset="0"/>
              </a:rPr>
              <a:t> your parents </a:t>
            </a:r>
            <a:r>
              <a:rPr lang="en-US" sz="6000" dirty="0" smtClean="0">
                <a:latin typeface="Arial Black" panose="020B0A04020102020204" pitchFamily="34" charset="0"/>
              </a:rPr>
              <a:t>ASAP</a:t>
            </a:r>
            <a:r>
              <a:rPr lang="en-US" sz="5400" dirty="0" smtClean="0">
                <a:latin typeface="Arial Black" panose="020B0A04020102020204" pitchFamily="34" charset="0"/>
              </a:rPr>
              <a:t>.</a:t>
            </a:r>
            <a:endParaRPr lang="en-US" sz="5400" dirty="0">
              <a:latin typeface="Arial Black" panose="020B0A040201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876800" y="0"/>
            <a:ext cx="3124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Arial Black" panose="020B0A04020102020204" pitchFamily="34" charset="0"/>
              </a:rPr>
              <a:t>2017-2018</a:t>
            </a:r>
            <a:endParaRPr lang="en-US" sz="2800" dirty="0">
              <a:latin typeface="Arial Black" panose="020B0A04020102020204" pitchFamily="34" charset="0"/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75673"/>
            <a:ext cx="2773363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5953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24" t="26954" r="15930" b="17790"/>
          <a:stretch/>
        </p:blipFill>
        <p:spPr bwMode="auto">
          <a:xfrm>
            <a:off x="1600200" y="858980"/>
            <a:ext cx="5029200" cy="32004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7200" y="4114800"/>
            <a:ext cx="8229600" cy="2246769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Select course from each drop-down menu. Some courses have been preselected in the grid below. Use the course registration worksheet as your guide.</a:t>
            </a:r>
            <a:endParaRPr lang="en-US" sz="28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800600" y="65314"/>
            <a:ext cx="32766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Arial Black" panose="020B0A04020102020204" pitchFamily="34" charset="0"/>
              </a:rPr>
              <a:t>2017-2018</a:t>
            </a:r>
            <a:endParaRPr lang="en-US" sz="24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9247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 rotWithShape="1">
          <a:blip r:embed="rId3" cstate="print"/>
          <a:srcRect t="9033" b="7051"/>
          <a:stretch/>
        </p:blipFill>
        <p:spPr>
          <a:xfrm>
            <a:off x="1600200" y="581891"/>
            <a:ext cx="5943600" cy="399011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3400" y="4572000"/>
            <a:ext cx="7848600" cy="1754326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You can delete a course from the grid if you make a mistake or change your mind.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0" y="1219200"/>
            <a:ext cx="5041900" cy="1569660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Click on this little cell to select the course you want to delete. </a:t>
            </a:r>
          </a:p>
          <a:p>
            <a:r>
              <a:rPr lang="en-US" sz="2400" b="1" dirty="0" smtClean="0"/>
              <a:t> Click “Delete” after selecting the course.</a:t>
            </a:r>
            <a:endParaRPr lang="en-US" sz="2400" b="1" dirty="0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2743200" y="1524000"/>
            <a:ext cx="1219200" cy="1905000"/>
          </a:xfrm>
          <a:prstGeom prst="straightConnector1">
            <a:avLst/>
          </a:prstGeom>
          <a:ln w="57150">
            <a:solidFill>
              <a:schemeClr val="accent2"/>
            </a:solidFill>
            <a:tailEnd type="arrow"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3124200" y="2286000"/>
            <a:ext cx="914400" cy="914400"/>
          </a:xfrm>
          <a:prstGeom prst="straightConnector1">
            <a:avLst/>
          </a:prstGeom>
          <a:ln w="57150">
            <a:solidFill>
              <a:schemeClr val="accent2"/>
            </a:solidFill>
            <a:tailEnd type="arrow"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4800600" y="65314"/>
            <a:ext cx="32766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Arial Black" panose="020B0A04020102020204" pitchFamily="34" charset="0"/>
              </a:rPr>
              <a:t>2017-2018</a:t>
            </a:r>
            <a:endParaRPr lang="en-US" sz="24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1958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1548617"/>
              </p:ext>
            </p:extLst>
          </p:nvPr>
        </p:nvGraphicFramePr>
        <p:xfrm>
          <a:off x="457200" y="1027113"/>
          <a:ext cx="8151812" cy="5830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62" name="Document" r:id="rId4" imgW="8227575" imgH="5928986" progId="Word.Document.12">
                  <p:embed/>
                </p:oleObj>
              </mc:Choice>
              <mc:Fallback>
                <p:oleObj name="Document" r:id="rId4" imgW="8227575" imgH="5928986" progId="Word.Document.12">
                  <p:embed/>
                  <p:pic>
                    <p:nvPicPr>
                      <p:cNvPr id="0" name="Picture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027113"/>
                        <a:ext cx="8151812" cy="58308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/>
        </p:nvSpPr>
        <p:spPr>
          <a:xfrm>
            <a:off x="4800600" y="65314"/>
            <a:ext cx="32766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Arial Black" panose="020B0A04020102020204" pitchFamily="34" charset="0"/>
              </a:rPr>
              <a:t>2017-2018</a:t>
            </a:r>
            <a:endParaRPr lang="en-US" sz="24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9179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7" name="Picture 9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52" r="-48443" b="4293"/>
          <a:stretch/>
        </p:blipFill>
        <p:spPr bwMode="auto">
          <a:xfrm>
            <a:off x="838200" y="762000"/>
            <a:ext cx="5943600" cy="3980873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 extrusionH="76200" contourW="12700">
            <a:bevelT w="152400" h="50800" prst="softRound"/>
            <a:bevelB w="152400" h="50800" prst="softRound"/>
            <a:extrusionClr>
              <a:schemeClr val="accent2"/>
            </a:extrusionClr>
            <a:contourClr>
              <a:schemeClr val="tx2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7200" y="5257800"/>
            <a:ext cx="8153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Arial Black" panose="020B0A04020102020204" pitchFamily="34" charset="0"/>
              </a:rPr>
              <a:t>You must click “Submit” to complete the process. (Click Once)</a:t>
            </a:r>
            <a:endParaRPr lang="en-US" sz="3200" b="1" dirty="0">
              <a:latin typeface="Arial Black" panose="020B0A040201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029200" y="1219200"/>
            <a:ext cx="3695700" cy="193899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Important:  Review courses selected in each line and in the grid below before submitting.</a:t>
            </a:r>
            <a:endParaRPr lang="en-US" sz="24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1447800" y="4267200"/>
            <a:ext cx="457200" cy="381000"/>
          </a:xfrm>
          <a:prstGeom prst="ellipse">
            <a:avLst/>
          </a:prstGeom>
          <a:noFill/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>
            <a:stCxn id="3" idx="0"/>
          </p:cNvCxnSpPr>
          <p:nvPr/>
        </p:nvCxnSpPr>
        <p:spPr>
          <a:xfrm flipH="1" flipV="1">
            <a:off x="1905000" y="4572000"/>
            <a:ext cx="2628900" cy="685800"/>
          </a:xfrm>
          <a:prstGeom prst="straightConnector1">
            <a:avLst/>
          </a:prstGeom>
          <a:ln w="57150">
            <a:solidFill>
              <a:schemeClr val="accent2"/>
            </a:solidFill>
            <a:tailEnd type="arrow"/>
          </a:ln>
          <a:scene3d>
            <a:camera prst="orthographicFront"/>
            <a:lightRig rig="threePt" dir="t"/>
          </a:scene3d>
          <a:sp3d extrusionH="76200" contourW="12700">
            <a:bevelT w="152400" h="50800" prst="softRound"/>
            <a:bevelB w="152400" h="50800" prst="softRound"/>
            <a:extrusionClr>
              <a:schemeClr val="accent2"/>
            </a:extrusion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4800600" y="65314"/>
            <a:ext cx="32766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Arial Black" panose="020B0A04020102020204" pitchFamily="34" charset="0"/>
              </a:rPr>
              <a:t>2017-2018</a:t>
            </a:r>
            <a:endParaRPr lang="en-US" sz="2400" dirty="0">
              <a:latin typeface="Arial Black" panose="020B0A04020102020204" pitchFamily="34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2743200" y="2188696"/>
            <a:ext cx="2286000" cy="0"/>
          </a:xfrm>
          <a:prstGeom prst="straightConnector1">
            <a:avLst/>
          </a:prstGeom>
          <a:ln w="57150">
            <a:solidFill>
              <a:schemeClr val="accent2"/>
            </a:solidFill>
            <a:tailEnd type="arrow"/>
          </a:ln>
          <a:scene3d>
            <a:camera prst="orthographicFront"/>
            <a:lightRig rig="threePt" dir="t"/>
          </a:scene3d>
          <a:sp3d extrusionH="76200" contourW="12700">
            <a:bevelT w="152400" h="50800" prst="softRound"/>
            <a:extrusionClr>
              <a:schemeClr val="accent2"/>
            </a:extrusionClr>
            <a:contourClr>
              <a:schemeClr val="tx2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3657600" y="2188696"/>
            <a:ext cx="1371600" cy="1011704"/>
          </a:xfrm>
          <a:prstGeom prst="straightConnector1">
            <a:avLst/>
          </a:prstGeom>
          <a:ln w="57150">
            <a:solidFill>
              <a:schemeClr val="accent2"/>
            </a:solidFill>
            <a:tailEnd type="arrow"/>
          </a:ln>
          <a:scene3d>
            <a:camera prst="orthographicFront"/>
            <a:lightRig rig="threePt" dir="t"/>
          </a:scene3d>
          <a:sp3d extrusionH="76200">
            <a:bevelT/>
            <a:extrusionClr>
              <a:schemeClr val="accent2"/>
            </a:extrusion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285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61" name="Picture 9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22" r="16822" b="4196"/>
          <a:stretch/>
        </p:blipFill>
        <p:spPr bwMode="auto">
          <a:xfrm>
            <a:off x="1752600" y="757382"/>
            <a:ext cx="4943764" cy="4100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3400" y="5257800"/>
            <a:ext cx="8458200" cy="1200329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You must complete the process in one log in.</a:t>
            </a:r>
            <a:endParaRPr lang="en-US" sz="36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800600" y="65314"/>
            <a:ext cx="32766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Arial Black" panose="020B0A04020102020204" pitchFamily="34" charset="0"/>
              </a:rPr>
              <a:t>2017-2018</a:t>
            </a:r>
            <a:endParaRPr lang="en-US" sz="24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7963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33" name="Picture 9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63" b="5994"/>
          <a:stretch/>
        </p:blipFill>
        <p:spPr bwMode="auto">
          <a:xfrm>
            <a:off x="1600200" y="544945"/>
            <a:ext cx="5943600" cy="3999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71500" y="4544291"/>
            <a:ext cx="8001000" cy="1754326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You must complete this registration by the end of Homeroom. </a:t>
            </a:r>
            <a:endParaRPr lang="en-US" sz="36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800600" y="65314"/>
            <a:ext cx="32766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Arial Black" panose="020B0A04020102020204" pitchFamily="34" charset="0"/>
              </a:rPr>
              <a:t>2017-2018</a:t>
            </a:r>
            <a:endParaRPr lang="en-US" sz="24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2483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800600" y="65314"/>
            <a:ext cx="32766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Arial Black" panose="020B0A04020102020204" pitchFamily="34" charset="0"/>
              </a:rPr>
              <a:t>2017-2018</a:t>
            </a:r>
            <a:endParaRPr lang="en-US" sz="2400" dirty="0">
              <a:latin typeface="Arial Black" panose="020B0A040201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6800" y="990600"/>
            <a:ext cx="70104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latin typeface="Arial Black" panose="020B0A04020102020204" pitchFamily="34" charset="0"/>
              </a:rPr>
              <a:t>Homeroom Teachers can help you with course recommendations and numbers</a:t>
            </a:r>
            <a:endParaRPr lang="en-US" sz="54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248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800600" y="65314"/>
            <a:ext cx="32766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Arial Black" panose="020B0A04020102020204" pitchFamily="34" charset="0"/>
              </a:rPr>
              <a:t>2017-2018</a:t>
            </a:r>
            <a:endParaRPr lang="en-US" sz="2400" dirty="0">
              <a:latin typeface="Arial Black" panose="020B0A040201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1066800"/>
            <a:ext cx="75438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latin typeface="Arial Black" panose="020B0A04020102020204" pitchFamily="34" charset="0"/>
              </a:rPr>
              <a:t>Homeroom teachers will collect your worksheet when you are finished with your form.</a:t>
            </a:r>
            <a:endParaRPr lang="en-US" sz="54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7610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800600" y="65314"/>
            <a:ext cx="32766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Arial Black" panose="020B0A04020102020204" pitchFamily="34" charset="0"/>
              </a:rPr>
              <a:t>2017-2018</a:t>
            </a:r>
            <a:endParaRPr lang="en-US" sz="2400" dirty="0">
              <a:latin typeface="Arial Black" panose="020B0A040201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6800" y="990600"/>
            <a:ext cx="71628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latin typeface="Arial Black" panose="020B0A04020102020204" pitchFamily="34" charset="0"/>
              </a:rPr>
              <a:t>See Mrs. Holzheimer in Guidance ASAP if you don’t complete your registration.</a:t>
            </a:r>
            <a:endParaRPr lang="en-US" sz="54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4685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50636" y="762000"/>
            <a:ext cx="72390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Arial Black" panose="020B0A04020102020204" pitchFamily="34" charset="0"/>
              </a:rPr>
              <a:t>Make an appointment to see your counselor if you have any questions or have problems with registration. </a:t>
            </a:r>
          </a:p>
          <a:p>
            <a:r>
              <a:rPr lang="en-US" sz="3600" b="1" dirty="0" smtClean="0"/>
              <a:t>Grade 9			Mrs. Sidoti</a:t>
            </a:r>
          </a:p>
          <a:p>
            <a:pPr lvl="0"/>
            <a:r>
              <a:rPr lang="en-US" sz="3600" b="1" dirty="0" smtClean="0">
                <a:solidFill>
                  <a:prstClr val="black"/>
                </a:solidFill>
              </a:rPr>
              <a:t>Grade 10		Mrs. Smyth</a:t>
            </a:r>
          </a:p>
          <a:p>
            <a:pPr lvl="0"/>
            <a:r>
              <a:rPr lang="en-US" sz="3600" b="1" dirty="0" smtClean="0">
                <a:solidFill>
                  <a:prstClr val="black"/>
                </a:solidFill>
              </a:rPr>
              <a:t>Jr/Sr </a:t>
            </a:r>
            <a:r>
              <a:rPr lang="en-US" sz="3600" b="1" dirty="0" err="1" smtClean="0">
                <a:solidFill>
                  <a:prstClr val="black"/>
                </a:solidFill>
              </a:rPr>
              <a:t>MedTrack</a:t>
            </a:r>
            <a:r>
              <a:rPr lang="en-US" sz="3600" b="1" dirty="0">
                <a:solidFill>
                  <a:prstClr val="black"/>
                </a:solidFill>
              </a:rPr>
              <a:t>	</a:t>
            </a:r>
            <a:r>
              <a:rPr lang="en-US" sz="3600" b="1" dirty="0" smtClean="0">
                <a:solidFill>
                  <a:prstClr val="black"/>
                </a:solidFill>
              </a:rPr>
              <a:t>Mr</a:t>
            </a:r>
            <a:r>
              <a:rPr lang="en-US" sz="3600" b="1" dirty="0">
                <a:solidFill>
                  <a:prstClr val="black"/>
                </a:solidFill>
              </a:rPr>
              <a:t>. </a:t>
            </a:r>
            <a:r>
              <a:rPr lang="en-US" sz="3600" b="1" dirty="0" smtClean="0">
                <a:solidFill>
                  <a:prstClr val="black"/>
                </a:solidFill>
              </a:rPr>
              <a:t>Daniel</a:t>
            </a:r>
          </a:p>
          <a:p>
            <a:pPr lvl="0"/>
            <a:r>
              <a:rPr lang="en-US" sz="3400" b="1" dirty="0" smtClean="0">
                <a:solidFill>
                  <a:prstClr val="black"/>
                </a:solidFill>
              </a:rPr>
              <a:t>A-H	</a:t>
            </a:r>
            <a:r>
              <a:rPr lang="en-US" sz="3400" b="1" dirty="0" smtClean="0">
                <a:solidFill>
                  <a:prstClr val="black"/>
                </a:solidFill>
              </a:rPr>
              <a:t>&amp; Fr/So M/T</a:t>
            </a:r>
            <a:r>
              <a:rPr lang="en-US" sz="3600" b="1" dirty="0" smtClean="0">
                <a:solidFill>
                  <a:prstClr val="black"/>
                </a:solidFill>
              </a:rPr>
              <a:t>	</a:t>
            </a:r>
            <a:r>
              <a:rPr lang="en-US" sz="3600" b="1" dirty="0" smtClean="0">
                <a:solidFill>
                  <a:prstClr val="black"/>
                </a:solidFill>
              </a:rPr>
              <a:t>Mr</a:t>
            </a:r>
            <a:r>
              <a:rPr lang="en-US" sz="3600" b="1" dirty="0" smtClean="0">
                <a:solidFill>
                  <a:prstClr val="black"/>
                </a:solidFill>
              </a:rPr>
              <a:t>. Shuman</a:t>
            </a:r>
          </a:p>
          <a:p>
            <a:pPr lvl="0"/>
            <a:r>
              <a:rPr lang="en-US" sz="3600" b="1" dirty="0" smtClean="0">
                <a:solidFill>
                  <a:prstClr val="black"/>
                </a:solidFill>
              </a:rPr>
              <a:t>I-N				Mrs. Holz</a:t>
            </a:r>
          </a:p>
          <a:p>
            <a:pPr lvl="0"/>
            <a:r>
              <a:rPr lang="en-US" sz="3600" b="1" dirty="0" smtClean="0">
                <a:solidFill>
                  <a:prstClr val="black"/>
                </a:solidFill>
              </a:rPr>
              <a:t>O-Z				Ms. Bertin</a:t>
            </a:r>
          </a:p>
          <a:p>
            <a:pPr lvl="0"/>
            <a:endParaRPr lang="en-US" sz="3600" b="1" dirty="0">
              <a:solidFill>
                <a:prstClr val="black"/>
              </a:solidFill>
            </a:endParaRPr>
          </a:p>
          <a:p>
            <a:r>
              <a:rPr lang="en-US" sz="3600" b="1" dirty="0" smtClean="0"/>
              <a:t>		</a:t>
            </a:r>
          </a:p>
        </p:txBody>
      </p:sp>
      <p:sp>
        <p:nvSpPr>
          <p:cNvPr id="3" name="Rectangle 2"/>
          <p:cNvSpPr/>
          <p:nvPr/>
        </p:nvSpPr>
        <p:spPr>
          <a:xfrm>
            <a:off x="4800600" y="65314"/>
            <a:ext cx="32766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Arial Black" panose="020B0A04020102020204" pitchFamily="34" charset="0"/>
              </a:rPr>
              <a:t>2017-2018</a:t>
            </a:r>
            <a:endParaRPr lang="en-US" sz="24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6709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24" t="17400" r="8475" b="6944"/>
          <a:stretch/>
        </p:blipFill>
        <p:spPr bwMode="auto">
          <a:xfrm>
            <a:off x="1158240" y="1059336"/>
            <a:ext cx="3566160" cy="35661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Rectangle 3"/>
          <p:cNvSpPr/>
          <p:nvPr/>
        </p:nvSpPr>
        <p:spPr>
          <a:xfrm>
            <a:off x="4876800" y="0"/>
            <a:ext cx="3124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Arial Black" panose="020B0A04020102020204" pitchFamily="34" charset="0"/>
              </a:rPr>
              <a:t>2017-2018</a:t>
            </a:r>
            <a:endParaRPr lang="en-US" sz="2800" dirty="0">
              <a:latin typeface="Arial Black" panose="020B0A040201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495800"/>
            <a:ext cx="7772400" cy="1584960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Your worksheet looks like this</a:t>
            </a:r>
            <a:endParaRPr lang="en-US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76868" y="690004"/>
            <a:ext cx="3442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Student Name is preprinted</a:t>
            </a:r>
            <a:endParaRPr lang="en-US" dirty="0"/>
          </a:p>
        </p:txBody>
      </p:sp>
      <p:pic>
        <p:nvPicPr>
          <p:cNvPr id="7" name="Picture 6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14" t="15094" r="19421" b="5281"/>
          <a:stretch/>
        </p:blipFill>
        <p:spPr bwMode="auto">
          <a:xfrm>
            <a:off x="5715000" y="1066800"/>
            <a:ext cx="2667000" cy="3429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Rectangle 7"/>
          <p:cNvSpPr/>
          <p:nvPr/>
        </p:nvSpPr>
        <p:spPr>
          <a:xfrm>
            <a:off x="6000115" y="2438400"/>
            <a:ext cx="2381885" cy="914400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000115" y="2514600"/>
            <a:ext cx="23818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Back side of worksheet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026367" y="4089773"/>
            <a:ext cx="3581400" cy="369332"/>
          </a:xfrm>
          <a:prstGeom prst="rect">
            <a:avLst/>
          </a:prstGeom>
          <a:solidFill>
            <a:srgbClr val="FFFFCC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Front side of worksheet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4481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800600" y="65314"/>
            <a:ext cx="32766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Arial Black" panose="020B0A04020102020204" pitchFamily="34" charset="0"/>
              </a:rPr>
              <a:t>2017-2018</a:t>
            </a:r>
            <a:endParaRPr lang="en-US" sz="2400" dirty="0">
              <a:latin typeface="Arial Black" panose="020B0A040201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838200"/>
            <a:ext cx="80010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latin typeface="Arial Black" panose="020B0A04020102020204" pitchFamily="34" charset="0"/>
              </a:rPr>
              <a:t>A Parent Course Registration Review packet will be mailed to your home soon after you register.</a:t>
            </a:r>
            <a:endParaRPr lang="en-US" sz="54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4000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800600" y="65314"/>
            <a:ext cx="32766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Arial Black" panose="020B0A04020102020204" pitchFamily="34" charset="0"/>
              </a:rPr>
              <a:t>2017-2018</a:t>
            </a:r>
            <a:endParaRPr lang="en-US" sz="2400" dirty="0">
              <a:latin typeface="Arial Black" panose="020B0A040201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5800" y="762000"/>
            <a:ext cx="77724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200" dirty="0">
                <a:latin typeface="Arial Black" panose="020B0A04020102020204" pitchFamily="34" charset="0"/>
              </a:rPr>
              <a:t>Your parent </a:t>
            </a:r>
            <a:endParaRPr lang="en-US" sz="7200" dirty="0" smtClean="0">
              <a:latin typeface="Arial Black" panose="020B0A04020102020204" pitchFamily="34" charset="0"/>
            </a:endParaRPr>
          </a:p>
          <a:p>
            <a:pPr algn="ctr"/>
            <a:r>
              <a:rPr lang="en-US" sz="7200" dirty="0" smtClean="0">
                <a:latin typeface="Arial Black" panose="020B0A04020102020204" pitchFamily="34" charset="0"/>
              </a:rPr>
              <a:t>must review </a:t>
            </a:r>
          </a:p>
          <a:p>
            <a:pPr algn="ctr"/>
            <a:r>
              <a:rPr lang="en-US" sz="7200" dirty="0" smtClean="0">
                <a:latin typeface="Arial Black" panose="020B0A04020102020204" pitchFamily="34" charset="0"/>
              </a:rPr>
              <a:t>the form </a:t>
            </a:r>
          </a:p>
          <a:p>
            <a:pPr algn="ctr"/>
            <a:r>
              <a:rPr lang="en-US" sz="7200" dirty="0" smtClean="0">
                <a:latin typeface="Arial Black" panose="020B0A04020102020204" pitchFamily="34" charset="0"/>
              </a:rPr>
              <a:t>and </a:t>
            </a:r>
          </a:p>
          <a:p>
            <a:pPr algn="ctr"/>
            <a:r>
              <a:rPr lang="en-US" sz="7200" dirty="0" smtClean="0">
                <a:latin typeface="Arial Black" panose="020B0A04020102020204" pitchFamily="34" charset="0"/>
              </a:rPr>
              <a:t>sign it.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1249773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800600" y="65314"/>
            <a:ext cx="32766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Arial Black" panose="020B0A04020102020204" pitchFamily="34" charset="0"/>
              </a:rPr>
              <a:t>2017-2018</a:t>
            </a:r>
            <a:endParaRPr lang="en-US" sz="2400" dirty="0">
              <a:latin typeface="Arial Black" panose="020B0A040201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838200"/>
            <a:ext cx="8001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latin typeface="Arial Black" panose="020B0A04020102020204" pitchFamily="34" charset="0"/>
              </a:rPr>
              <a:t>Form must be returned to Guidance by form deadline to reserve a schedule for you.</a:t>
            </a:r>
            <a:endParaRPr lang="en-US" sz="60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8189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800600" y="65314"/>
            <a:ext cx="32766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Arial Black" panose="020B0A04020102020204" pitchFamily="34" charset="0"/>
              </a:rPr>
              <a:t>2017-2018</a:t>
            </a:r>
            <a:endParaRPr lang="en-US" sz="2400" dirty="0">
              <a:latin typeface="Arial Black" panose="020B0A040201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19200" y="838200"/>
            <a:ext cx="63246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latin typeface="Arial Black" panose="020B0A04020102020204" pitchFamily="34" charset="0"/>
              </a:rPr>
              <a:t>Parents should contact your counselor if they have questions or concerns</a:t>
            </a:r>
            <a:endParaRPr lang="en-US" sz="54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4515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/>
            </a:gs>
            <a:gs pos="41000">
              <a:schemeClr val="accent6"/>
            </a:gs>
            <a:gs pos="67000">
              <a:schemeClr val="accent5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457200" y="792036"/>
            <a:ext cx="8229600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5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  <a:ea typeface="Times New Roman" pitchFamily="18" charset="0"/>
                <a:cs typeface="Times New Roman" pitchFamily="18" charset="0"/>
              </a:rPr>
              <a:t>Class of 2018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5400" b="1" u="sng" dirty="0" smtClean="0">
                <a:latin typeface="Arial Black" panose="020B0A04020102020204" pitchFamily="34" charset="0"/>
                <a:ea typeface="Times New Roman" pitchFamily="18" charset="0"/>
                <a:cs typeface="Times New Roman" pitchFamily="18" charset="0"/>
              </a:rPr>
              <a:t>Parent Review Form </a:t>
            </a:r>
            <a:r>
              <a:rPr lang="en-US" sz="5400" b="1" dirty="0" smtClean="0">
                <a:latin typeface="Arial Black" panose="020B0A04020102020204" pitchFamily="34" charset="0"/>
                <a:ea typeface="Times New Roman" pitchFamily="18" charset="0"/>
                <a:cs typeface="Times New Roman" pitchFamily="18" charset="0"/>
              </a:rPr>
              <a:t>Due Feb. 17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5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  <a:ea typeface="Times New Roman" pitchFamily="18" charset="0"/>
                <a:cs typeface="Times New Roman" pitchFamily="18" charset="0"/>
              </a:rPr>
              <a:t>Mail or deliver to Guidance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  <a:ea typeface="Times New Roman" pitchFamily="18" charset="0"/>
                <a:cs typeface="Times New Roman" pitchFamily="18" charset="0"/>
              </a:rPr>
              <a:t>	</a:t>
            </a:r>
            <a:endParaRPr kumimoji="0" lang="en-US" sz="3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anose="020B0A04020102020204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anose="020B0A04020102020204" pitchFamily="34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000" y="228600"/>
            <a:ext cx="8153400" cy="923330"/>
          </a:xfrm>
          <a:prstGeom prst="rect">
            <a:avLst/>
          </a:prstGeom>
          <a:solidFill>
            <a:schemeClr val="accent1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IMPORTANT DATES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/>
            </a:gs>
            <a:gs pos="41000">
              <a:schemeClr val="accent6"/>
            </a:gs>
            <a:gs pos="67000">
              <a:schemeClr val="accent5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457200" y="792036"/>
            <a:ext cx="8229600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5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  <a:ea typeface="Times New Roman" pitchFamily="18" charset="0"/>
                <a:cs typeface="Times New Roman" pitchFamily="18" charset="0"/>
              </a:rPr>
              <a:t>Class of 2019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5400" b="1" u="sng" dirty="0" smtClean="0">
                <a:latin typeface="Arial Black" panose="020B0A04020102020204" pitchFamily="34" charset="0"/>
                <a:ea typeface="Times New Roman" pitchFamily="18" charset="0"/>
                <a:cs typeface="Times New Roman" pitchFamily="18" charset="0"/>
              </a:rPr>
              <a:t>Parent Review Form </a:t>
            </a:r>
            <a:r>
              <a:rPr lang="en-US" sz="5400" b="1" dirty="0" smtClean="0">
                <a:latin typeface="Arial Black" panose="020B0A04020102020204" pitchFamily="34" charset="0"/>
                <a:ea typeface="Times New Roman" pitchFamily="18" charset="0"/>
                <a:cs typeface="Times New Roman" pitchFamily="18" charset="0"/>
              </a:rPr>
              <a:t>Due Feb. 24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5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  <a:ea typeface="Times New Roman" pitchFamily="18" charset="0"/>
                <a:cs typeface="Times New Roman" pitchFamily="18" charset="0"/>
              </a:rPr>
              <a:t>Mail or deliver to Guidance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  <a:ea typeface="Times New Roman" pitchFamily="18" charset="0"/>
                <a:cs typeface="Times New Roman" pitchFamily="18" charset="0"/>
              </a:rPr>
              <a:t>	</a:t>
            </a:r>
            <a:endParaRPr kumimoji="0" lang="en-US" sz="3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anose="020B0A04020102020204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anose="020B0A04020102020204" pitchFamily="34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000" y="228600"/>
            <a:ext cx="8153400" cy="923330"/>
          </a:xfrm>
          <a:prstGeom prst="rect">
            <a:avLst/>
          </a:prstGeom>
          <a:solidFill>
            <a:schemeClr val="accent1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IMPORTANT DATES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4076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/>
            </a:gs>
            <a:gs pos="41000">
              <a:schemeClr val="accent6"/>
            </a:gs>
            <a:gs pos="67000">
              <a:schemeClr val="accent5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457200" y="792036"/>
            <a:ext cx="8229600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5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  <a:ea typeface="Times New Roman" pitchFamily="18" charset="0"/>
                <a:cs typeface="Times New Roman" pitchFamily="18" charset="0"/>
              </a:rPr>
              <a:t>Class of 2020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5400" b="1" u="sng" dirty="0" smtClean="0">
                <a:latin typeface="Arial Black" panose="020B0A04020102020204" pitchFamily="34" charset="0"/>
                <a:ea typeface="Times New Roman" pitchFamily="18" charset="0"/>
                <a:cs typeface="Times New Roman" pitchFamily="18" charset="0"/>
              </a:rPr>
              <a:t>Parent Review Form </a:t>
            </a:r>
            <a:r>
              <a:rPr lang="en-US" sz="5400" b="1" dirty="0" smtClean="0">
                <a:latin typeface="Arial Black" panose="020B0A04020102020204" pitchFamily="34" charset="0"/>
                <a:ea typeface="Times New Roman" pitchFamily="18" charset="0"/>
                <a:cs typeface="Times New Roman" pitchFamily="18" charset="0"/>
              </a:rPr>
              <a:t>Due March 6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5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  <a:ea typeface="Times New Roman" pitchFamily="18" charset="0"/>
                <a:cs typeface="Times New Roman" pitchFamily="18" charset="0"/>
              </a:rPr>
              <a:t>Mail or deliver to Guidance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  <a:ea typeface="Times New Roman" pitchFamily="18" charset="0"/>
                <a:cs typeface="Times New Roman" pitchFamily="18" charset="0"/>
              </a:rPr>
              <a:t>	</a:t>
            </a:r>
            <a:endParaRPr kumimoji="0" lang="en-US" sz="3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anose="020B0A04020102020204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anose="020B0A04020102020204" pitchFamily="34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000" y="228600"/>
            <a:ext cx="8153400" cy="923330"/>
          </a:xfrm>
          <a:prstGeom prst="rect">
            <a:avLst/>
          </a:prstGeom>
          <a:solidFill>
            <a:schemeClr val="accent1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IMPORTANT DATES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5332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800600" y="65314"/>
            <a:ext cx="32766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Arial Black" panose="020B0A04020102020204" pitchFamily="34" charset="0"/>
              </a:rPr>
              <a:t>2017-2018</a:t>
            </a:r>
            <a:endParaRPr lang="en-US" sz="2400" dirty="0">
              <a:latin typeface="Arial Black" panose="020B0A040201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6800" y="914400"/>
            <a:ext cx="7010400" cy="6401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Arial Black" panose="020B0A04020102020204" pitchFamily="34" charset="0"/>
              </a:rPr>
              <a:t>Paduafranciscan.com</a:t>
            </a:r>
          </a:p>
          <a:p>
            <a:r>
              <a:rPr lang="en-US" sz="5400" dirty="0" smtClean="0">
                <a:latin typeface="Arial Black" panose="020B0A04020102020204" pitchFamily="34" charset="0"/>
              </a:rPr>
              <a:t>&gt;Academics</a:t>
            </a:r>
          </a:p>
          <a:p>
            <a:r>
              <a:rPr lang="en-US" sz="4800" dirty="0" smtClean="0">
                <a:latin typeface="Arial Black" panose="020B0A04020102020204" pitchFamily="34" charset="0"/>
              </a:rPr>
              <a:t>&gt;2017-2018 Course Registration </a:t>
            </a:r>
          </a:p>
          <a:p>
            <a:pPr algn="ctr"/>
            <a:r>
              <a:rPr lang="en-US" sz="5400" dirty="0" smtClean="0">
                <a:latin typeface="Arial Black" panose="020B0A04020102020204" pitchFamily="34" charset="0"/>
              </a:rPr>
              <a:t>for dates and further information</a:t>
            </a:r>
          </a:p>
          <a:p>
            <a:endParaRPr lang="en-US" sz="54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1571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4992136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You must complete </a:t>
            </a:r>
            <a:r>
              <a:rPr lang="en-US" i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both sides </a:t>
            </a:r>
            <a:r>
              <a:rPr lang="en-US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of the worksheet for course registration.</a:t>
            </a:r>
            <a:br>
              <a:rPr lang="en-US" dirty="0" smtClean="0">
                <a:solidFill>
                  <a:schemeClr val="tx1"/>
                </a:solidFill>
                <a:latin typeface="Arial Black" panose="020B0A04020102020204" pitchFamily="34" charset="0"/>
              </a:rPr>
            </a:br>
            <a:r>
              <a:rPr lang="en-US" dirty="0">
                <a:solidFill>
                  <a:schemeClr val="tx1"/>
                </a:solidFill>
                <a:latin typeface="Arial Black" panose="020B0A04020102020204" pitchFamily="34" charset="0"/>
              </a:rPr>
              <a:t/>
            </a:r>
            <a:br>
              <a:rPr lang="en-US" dirty="0">
                <a:solidFill>
                  <a:schemeClr val="tx1"/>
                </a:solidFill>
                <a:latin typeface="Arial Black" panose="020B0A04020102020204" pitchFamily="34" charset="0"/>
              </a:rPr>
            </a:br>
            <a:r>
              <a:rPr lang="en-US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This worksheet will </a:t>
            </a:r>
            <a:br>
              <a:rPr lang="en-US" dirty="0" smtClean="0">
                <a:solidFill>
                  <a:schemeClr val="tx1"/>
                </a:solidFill>
                <a:latin typeface="Arial Black" panose="020B0A04020102020204" pitchFamily="34" charset="0"/>
              </a:rPr>
            </a:br>
            <a:r>
              <a:rPr lang="en-US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be collected at registration.</a:t>
            </a:r>
            <a:endParaRPr lang="en-US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876800" y="0"/>
            <a:ext cx="3124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Arial Black" panose="020B0A04020102020204" pitchFamily="34" charset="0"/>
              </a:rPr>
              <a:t>2017-2018</a:t>
            </a:r>
            <a:endParaRPr lang="en-US" sz="28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784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/>
            </a:gs>
            <a:gs pos="41000">
              <a:schemeClr val="accent6"/>
            </a:gs>
            <a:gs pos="67000">
              <a:schemeClr val="accent5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876800" y="0"/>
            <a:ext cx="3124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Arial Black" panose="020B0A04020102020204" pitchFamily="34" charset="0"/>
              </a:rPr>
              <a:t>2017-2018</a:t>
            </a:r>
            <a:endParaRPr lang="en-US" sz="2800" dirty="0">
              <a:latin typeface="Arial Black" panose="020B0A040201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8800" y="904212"/>
            <a:ext cx="8051800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Arial Black" panose="020B0A04020102020204" pitchFamily="34" charset="0"/>
              </a:rPr>
              <a:t>Before </a:t>
            </a:r>
            <a:r>
              <a:rPr lang="en-US" sz="2800" dirty="0">
                <a:latin typeface="Arial Black" panose="020B0A04020102020204" pitchFamily="34" charset="0"/>
              </a:rPr>
              <a:t>R</a:t>
            </a:r>
            <a:r>
              <a:rPr lang="en-US" sz="2800" dirty="0" smtClean="0">
                <a:latin typeface="Arial Black" panose="020B0A04020102020204" pitchFamily="34" charset="0"/>
              </a:rPr>
              <a:t>egistration:</a:t>
            </a:r>
            <a:endParaRPr lang="en-US" sz="2800" dirty="0">
              <a:latin typeface="Arial Black" panose="020B0A04020102020204" pitchFamily="34" charset="0"/>
            </a:endParaRPr>
          </a:p>
          <a:p>
            <a:pPr algn="ctr"/>
            <a:r>
              <a:rPr lang="en-US" sz="5400" dirty="0" smtClean="0">
                <a:latin typeface="Arial Black" panose="020B0A04020102020204" pitchFamily="34" charset="0"/>
              </a:rPr>
              <a:t>Talk to your teachers about your recommended courses and write course numbers on worksheet</a:t>
            </a:r>
          </a:p>
          <a:p>
            <a:endParaRPr lang="en-US" sz="28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0320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/>
            </a:gs>
            <a:gs pos="41000">
              <a:schemeClr val="accent6"/>
            </a:gs>
            <a:gs pos="67000">
              <a:schemeClr val="accent5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876800" y="0"/>
            <a:ext cx="3124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Arial Black" panose="020B0A04020102020204" pitchFamily="34" charset="0"/>
              </a:rPr>
              <a:t>2017-2018</a:t>
            </a:r>
            <a:endParaRPr lang="en-US" sz="2800" dirty="0">
              <a:latin typeface="Arial Black" panose="020B0A040201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8800" y="904212"/>
            <a:ext cx="8051800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Arial Black" panose="020B0A04020102020204" pitchFamily="34" charset="0"/>
              </a:rPr>
              <a:t>Before Registration:</a:t>
            </a:r>
          </a:p>
          <a:p>
            <a:pPr algn="ctr"/>
            <a:r>
              <a:rPr lang="en-US" sz="5400" dirty="0" smtClean="0">
                <a:latin typeface="Arial Black" panose="020B0A04020102020204" pitchFamily="34" charset="0"/>
              </a:rPr>
              <a:t>Talk with parents about courses for next year and review graduation requirements.</a:t>
            </a:r>
            <a:endParaRPr lang="en-US" sz="5400" dirty="0">
              <a:latin typeface="Arial Black" panose="020B0A04020102020204" pitchFamily="34" charset="0"/>
            </a:endParaRPr>
          </a:p>
          <a:p>
            <a:endParaRPr lang="en-US" sz="28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9454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 rotWithShape="1">
          <a:blip r:embed="rId2"/>
          <a:srcRect l="12825" t="7415" r="16473" b="25651"/>
          <a:stretch/>
        </p:blipFill>
        <p:spPr bwMode="auto">
          <a:xfrm>
            <a:off x="2036762" y="2590800"/>
            <a:ext cx="5070475" cy="38404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Rectangle 3"/>
          <p:cNvSpPr/>
          <p:nvPr/>
        </p:nvSpPr>
        <p:spPr>
          <a:xfrm>
            <a:off x="4876800" y="0"/>
            <a:ext cx="3124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Arial Black" panose="020B0A04020102020204" pitchFamily="34" charset="0"/>
              </a:rPr>
              <a:t>2017-2018</a:t>
            </a:r>
            <a:endParaRPr lang="en-US" sz="2800" dirty="0">
              <a:latin typeface="Arial Black" panose="020B0A040201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7924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Review the Registration Process</a:t>
            </a:r>
            <a:br>
              <a:rPr lang="en-US" dirty="0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dirty="0" err="1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PaduaFranciscan.com.Academics</a:t>
            </a:r>
            <a:r>
              <a:rPr lang="en-US" dirty="0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&gt; </a:t>
            </a:r>
            <a:br>
              <a:rPr lang="en-US" dirty="0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dirty="0" smtClean="0">
                <a:solidFill>
                  <a:schemeClr val="tx1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2017-2018</a:t>
            </a:r>
            <a:r>
              <a:rPr lang="en-US" dirty="0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Course Registration</a:t>
            </a:r>
            <a:endParaRPr lang="en-US" dirty="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124200" y="4114800"/>
            <a:ext cx="11430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048000" y="4114800"/>
            <a:ext cx="1219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Arial Black" panose="020B0A04020102020204" pitchFamily="34" charset="0"/>
              </a:rPr>
              <a:t>2017-2018</a:t>
            </a:r>
            <a:endParaRPr lang="en-US" sz="1400" b="1" dirty="0">
              <a:latin typeface="Arial Black" panose="020B0A040201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52800" y="4648200"/>
            <a:ext cx="5257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 Black" panose="020B0A04020102020204" pitchFamily="34" charset="0"/>
              </a:rPr>
              <a:t>Download Course Selection Guide 2017-2018 .pdf</a:t>
            </a:r>
            <a:endParaRPr lang="en-US" sz="1400" dirty="0">
              <a:latin typeface="Arial Black" panose="020B0A040201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502891" y="4878165"/>
            <a:ext cx="3505200" cy="15214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657600" y="3505200"/>
            <a:ext cx="685800" cy="6096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429000" y="4953000"/>
            <a:ext cx="50291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 School Chromebook Registration Dates</a:t>
            </a:r>
          </a:p>
          <a:p>
            <a:r>
              <a:rPr lang="en-US" dirty="0" smtClean="0"/>
              <a:t>Class of 2018            February </a:t>
            </a:r>
            <a:r>
              <a:rPr lang="en-US" dirty="0"/>
              <a:t>8</a:t>
            </a:r>
            <a:r>
              <a:rPr lang="en-US" dirty="0" smtClean="0"/>
              <a:t>, 2017</a:t>
            </a:r>
          </a:p>
          <a:p>
            <a:r>
              <a:rPr lang="en-US" dirty="0" smtClean="0"/>
              <a:t>Class of 2019	      February 15, 2017</a:t>
            </a:r>
          </a:p>
          <a:p>
            <a:r>
              <a:rPr lang="en-US" dirty="0" smtClean="0"/>
              <a:t>Class of 2020	      February </a:t>
            </a:r>
            <a:r>
              <a:rPr lang="en-US" dirty="0" smtClean="0"/>
              <a:t>23, </a:t>
            </a:r>
            <a:r>
              <a:rPr lang="en-US" dirty="0" smtClean="0"/>
              <a:t>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732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/>
          <p:nvPr/>
        </p:nvPicPr>
        <p:blipFill rotWithShape="1">
          <a:blip r:embed="rId3"/>
          <a:srcRect l="12825" t="7415" r="16473" b="25651"/>
          <a:stretch/>
        </p:blipFill>
        <p:spPr bwMode="auto">
          <a:xfrm>
            <a:off x="2036762" y="1508760"/>
            <a:ext cx="5070475" cy="38404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Rectangle 9"/>
          <p:cNvSpPr/>
          <p:nvPr/>
        </p:nvSpPr>
        <p:spPr>
          <a:xfrm>
            <a:off x="3276600" y="3962400"/>
            <a:ext cx="5105400" cy="1981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048000" y="3027218"/>
            <a:ext cx="4114800" cy="36933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rial Black" panose="020B0A04020102020204" pitchFamily="34" charset="0"/>
              </a:rPr>
              <a:t>2017-2018 Course Registration</a:t>
            </a: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5800" y="533400"/>
            <a:ext cx="7848600" cy="646331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latin typeface="Arial Black" panose="020B0A04020102020204" pitchFamily="34" charset="0"/>
              </a:rPr>
              <a:t>Review Padua </a:t>
            </a:r>
            <a:r>
              <a:rPr lang="en-US" dirty="0">
                <a:latin typeface="Arial Black" panose="020B0A04020102020204" pitchFamily="34" charset="0"/>
              </a:rPr>
              <a:t>G</a:t>
            </a:r>
            <a:r>
              <a:rPr lang="en-US" dirty="0" smtClean="0">
                <a:latin typeface="Arial Black" panose="020B0A04020102020204" pitchFamily="34" charset="0"/>
              </a:rPr>
              <a:t>raduation Requirements at Paduafranciscan.com&gt; Academics&gt;Course Catalog</a:t>
            </a: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3581400" y="2438400"/>
            <a:ext cx="762000" cy="58881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124200" y="3505200"/>
            <a:ext cx="5486400" cy="30777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 Black" panose="020B0A04020102020204" pitchFamily="34" charset="0"/>
              </a:rPr>
              <a:t>Download </a:t>
            </a:r>
            <a:r>
              <a:rPr lang="en-US" sz="1400" dirty="0" smtClean="0">
                <a:latin typeface="Arial Black" panose="020B0A04020102020204" pitchFamily="34" charset="0"/>
              </a:rPr>
              <a:t>2017-2018 Course Catalog .</a:t>
            </a:r>
            <a:r>
              <a:rPr lang="en-US" sz="1400" dirty="0">
                <a:latin typeface="Arial Black" panose="020B0A04020102020204" pitchFamily="34" charset="0"/>
              </a:rPr>
              <a:t>pdf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352800" y="4038600"/>
            <a:ext cx="4648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 Black" panose="020B0A04020102020204" pitchFamily="34" charset="0"/>
              </a:rPr>
              <a:t>Use Course Catalog to review Padua Graduation Requirements and to find course information including course numbers</a:t>
            </a: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876800" y="0"/>
            <a:ext cx="3124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Arial Black" panose="020B0A04020102020204" pitchFamily="34" charset="0"/>
              </a:rPr>
              <a:t>2017-2018</a:t>
            </a:r>
            <a:endParaRPr lang="en-US" sz="2800" dirty="0">
              <a:latin typeface="Arial Black" panose="020B0A040201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00200" y="4484255"/>
            <a:ext cx="1676400" cy="22860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524000" y="4444666"/>
            <a:ext cx="1752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Course Catalog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51211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Custom 1">
      <a:dk1>
        <a:sysClr val="windowText" lastClr="000000"/>
      </a:dk1>
      <a:lt1>
        <a:sysClr val="window" lastClr="FFFFFF"/>
      </a:lt1>
      <a:dk2>
        <a:srgbClr val="3E3D2D"/>
      </a:dk2>
      <a:lt2>
        <a:srgbClr val="C8A585"/>
      </a:lt2>
      <a:accent1>
        <a:srgbClr val="FF6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3907</TotalTime>
  <Words>947</Words>
  <Application>Microsoft Office PowerPoint</Application>
  <PresentationFormat>On-screen Show (4:3)</PresentationFormat>
  <Paragraphs>201</Paragraphs>
  <Slides>47</Slides>
  <Notes>22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5" baseType="lpstr">
      <vt:lpstr>Aharoni</vt:lpstr>
      <vt:lpstr>Arial Black</vt:lpstr>
      <vt:lpstr>Calibri</vt:lpstr>
      <vt:lpstr>Century Gothic</vt:lpstr>
      <vt:lpstr>Times New Roman</vt:lpstr>
      <vt:lpstr>Wingdings 2</vt:lpstr>
      <vt:lpstr>Austin</vt:lpstr>
      <vt:lpstr>Document</vt:lpstr>
      <vt:lpstr>Class of 2018 Class of 2019 Class of 2020 COURSE REGISTRATION 2017 - 2018</vt:lpstr>
      <vt:lpstr>Today you  received a Registration Worksheet from your guidance counselor</vt:lpstr>
      <vt:lpstr>You must  complete this worksheet  with your parents ASAP.</vt:lpstr>
      <vt:lpstr>Your worksheet looks like this</vt:lpstr>
      <vt:lpstr>You must complete both sides of the worksheet for course registration.  This worksheet will  be collected at registration.</vt:lpstr>
      <vt:lpstr>PowerPoint Presentation</vt:lpstr>
      <vt:lpstr>PowerPoint Presentation</vt:lpstr>
      <vt:lpstr>Review the Registration Process PaduaFranciscan.com.Academics&gt;  2017-2018 Course Registration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Padua Franciscan High School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Sue Brizius</dc:creator>
  <cp:lastModifiedBy>Lynnette Zimmerli</cp:lastModifiedBy>
  <cp:revision>364</cp:revision>
  <cp:lastPrinted>2016-12-19T15:36:56Z</cp:lastPrinted>
  <dcterms:created xsi:type="dcterms:W3CDTF">2011-12-21T15:28:06Z</dcterms:created>
  <dcterms:modified xsi:type="dcterms:W3CDTF">2017-01-05T15:57:18Z</dcterms:modified>
</cp:coreProperties>
</file>