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272" r:id="rId4"/>
    <p:sldId id="284" r:id="rId5"/>
    <p:sldId id="257" r:id="rId6"/>
    <p:sldId id="263" r:id="rId7"/>
    <p:sldId id="258" r:id="rId8"/>
    <p:sldId id="269" r:id="rId9"/>
    <p:sldId id="259" r:id="rId10"/>
    <p:sldId id="260" r:id="rId11"/>
    <p:sldId id="261" r:id="rId12"/>
    <p:sldId id="262" r:id="rId13"/>
    <p:sldId id="273" r:id="rId14"/>
    <p:sldId id="277" r:id="rId15"/>
    <p:sldId id="279" r:id="rId16"/>
    <p:sldId id="280" r:id="rId17"/>
    <p:sldId id="274" r:id="rId18"/>
    <p:sldId id="281" r:id="rId19"/>
    <p:sldId id="275" r:id="rId20"/>
    <p:sldId id="264" r:id="rId21"/>
    <p:sldId id="270" r:id="rId22"/>
    <p:sldId id="282" r:id="rId23"/>
    <p:sldId id="283" r:id="rId24"/>
    <p:sldId id="267" r:id="rId25"/>
    <p:sldId id="268" r:id="rId26"/>
    <p:sldId id="276" r:id="rId27"/>
    <p:sldId id="27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4" autoAdjust="0"/>
  </p:normalViewPr>
  <p:slideViewPr>
    <p:cSldViewPr>
      <p:cViewPr varScale="1">
        <p:scale>
          <a:sx n="60" d="100"/>
          <a:sy n="60" d="100"/>
        </p:scale>
        <p:origin x="145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E9B39-12DA-4011-ADB6-3C61AB2A04D9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B91A-1C99-4E8C-873D-0B38D1D1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BB18-6C0A-4CBC-9C41-A5A4FA0E2049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63D7-3E16-4BCE-87CD-0CC9101B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FAD4-EC89-4CA6-9B81-32E14E604B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4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FAD4-EC89-4CA6-9B81-32E14E604B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CDFD08-B80F-46AE-AB1C-7EF1F9E8309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7256C8-001C-4F6B-8EC7-7D5882E327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429000"/>
            <a:ext cx="5334000" cy="178010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Padua Franciscan High School Guidance Department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Sophomore Career &amp; College Planning Night</a:t>
            </a:r>
            <a:endParaRPr lang="en-US" sz="7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5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  vs.  SAT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14600"/>
            <a:ext cx="4550229" cy="639762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ACT</a:t>
            </a:r>
            <a:endParaRPr lang="en-US" sz="4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3124200"/>
            <a:ext cx="4648200" cy="2819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Straight-Forward Questions</a:t>
            </a:r>
          </a:p>
          <a:p>
            <a:endParaRPr lang="en-US" sz="1200" dirty="0" smtClean="0"/>
          </a:p>
          <a:p>
            <a:r>
              <a:rPr lang="en-US" sz="2800" dirty="0" smtClean="0"/>
              <a:t>Science Section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2800" dirty="0" smtClean="0"/>
              <a:t>4 Reading Passages</a:t>
            </a:r>
          </a:p>
          <a:p>
            <a:r>
              <a:rPr lang="en-US" sz="2800" dirty="0" smtClean="0"/>
              <a:t>Optional Essay focus: evaluate &amp; take a position</a:t>
            </a:r>
          </a:p>
          <a:p>
            <a:r>
              <a:rPr lang="en-US" sz="2800" dirty="0" smtClean="0"/>
              <a:t>Scoring Scale = 1-36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2514600"/>
            <a:ext cx="4648200" cy="609600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SAT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3124200"/>
            <a:ext cx="4572000" cy="2819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Strong emphasis on vocabulary &amp; Critical Thinking / Reasoning skills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5 Reading Passages</a:t>
            </a:r>
          </a:p>
          <a:p>
            <a:r>
              <a:rPr lang="en-US" sz="2800" dirty="0" smtClean="0"/>
              <a:t>Optional Essay focus: comprehension</a:t>
            </a:r>
          </a:p>
          <a:p>
            <a:r>
              <a:rPr lang="en-US" sz="2800" dirty="0" smtClean="0"/>
              <a:t>Scoring Scale = 400-1600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56000"/>
            <a:ext cx="8382000" cy="1777999"/>
          </a:xfrm>
        </p:spPr>
        <p:txBody>
          <a:bodyPr>
            <a:normAutofit fontScale="92500"/>
          </a:bodyPr>
          <a:lstStyle/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sz="3500" b="1" dirty="0" smtClean="0"/>
              <a:t>Test Prep Handout –inside tonight’s folder</a:t>
            </a:r>
          </a:p>
          <a:p>
            <a:pPr algn="l">
              <a:buClr>
                <a:schemeClr val="bg1"/>
              </a:buClr>
              <a:buSzPct val="200000"/>
            </a:pPr>
            <a:endParaRPr lang="en-US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sz="3500" b="1" dirty="0" smtClean="0"/>
              <a:t>PSAT &amp; Khan Academy</a:t>
            </a:r>
            <a:endParaRPr lang="en-US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4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PSAT &amp; Khan Academy</a:t>
            </a:r>
            <a:endParaRPr lang="en-US" sz="64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4495503" cy="4495800"/>
          </a:xfr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467753" cy="4267200"/>
          </a:xfrm>
        </p:spPr>
      </p:pic>
    </p:spTree>
    <p:extLst>
      <p:ext uri="{BB962C8B-B14F-4D97-AF65-F5344CB8AC3E}">
        <p14:creationId xmlns:p14="http://schemas.microsoft.com/office/powerpoint/2010/main" val="23123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03539" cy="48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848600" cy="55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Top Ten College Majors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43200"/>
            <a:ext cx="3820055" cy="26971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6700" dirty="0"/>
              <a:t>1. Business Admin &amp; </a:t>
            </a:r>
            <a:r>
              <a:rPr lang="en-US" sz="6700" dirty="0" smtClean="0"/>
              <a:t>   	Management</a:t>
            </a:r>
            <a:endParaRPr lang="en-US" sz="6700" dirty="0"/>
          </a:p>
          <a:p>
            <a:pPr lvl="0"/>
            <a:r>
              <a:rPr lang="en-US" sz="6700" dirty="0"/>
              <a:t>2. Psychology</a:t>
            </a:r>
          </a:p>
          <a:p>
            <a:pPr lvl="0"/>
            <a:r>
              <a:rPr lang="en-US" sz="6700" dirty="0"/>
              <a:t>3. Nursing</a:t>
            </a:r>
          </a:p>
          <a:p>
            <a:pPr lvl="0"/>
            <a:r>
              <a:rPr lang="en-US" sz="6700" dirty="0"/>
              <a:t>4. Biology</a:t>
            </a:r>
          </a:p>
          <a:p>
            <a:pPr lvl="0"/>
            <a:r>
              <a:rPr lang="en-US" sz="6700" dirty="0"/>
              <a:t>5. Teacher Education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3822192" cy="269716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1200" dirty="0"/>
              <a:t>6. Criminal Justice</a:t>
            </a:r>
          </a:p>
          <a:p>
            <a:pPr lvl="0"/>
            <a:r>
              <a:rPr lang="en-US" sz="11200" dirty="0"/>
              <a:t>7. Accounting</a:t>
            </a:r>
          </a:p>
          <a:p>
            <a:pPr lvl="0"/>
            <a:r>
              <a:rPr lang="en-US" sz="11200" dirty="0"/>
              <a:t>8. Liberal Arts &amp; </a:t>
            </a:r>
            <a:r>
              <a:rPr lang="en-US" sz="11200" dirty="0" smtClean="0"/>
              <a:t>Sciences/Humanities</a:t>
            </a:r>
            <a:endParaRPr lang="en-US" sz="11200" dirty="0"/>
          </a:p>
          <a:p>
            <a:pPr lvl="0"/>
            <a:r>
              <a:rPr lang="en-US" sz="11200" dirty="0"/>
              <a:t>9. English </a:t>
            </a:r>
          </a:p>
          <a:p>
            <a:pPr lvl="0"/>
            <a:r>
              <a:rPr lang="en-US" sz="11200" dirty="0"/>
              <a:t>10.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1. General and Operations Managers</a:t>
            </a:r>
          </a:p>
          <a:p>
            <a:pPr algn="just"/>
            <a:r>
              <a:rPr lang="en-US" dirty="0" smtClean="0"/>
              <a:t>2. Accountants and Auditors</a:t>
            </a:r>
          </a:p>
          <a:p>
            <a:pPr algn="just"/>
            <a:r>
              <a:rPr lang="en-US" dirty="0" smtClean="0"/>
              <a:t>3. Elementary School Teachers</a:t>
            </a:r>
          </a:p>
          <a:p>
            <a:pPr algn="just"/>
            <a:r>
              <a:rPr lang="en-US" dirty="0" smtClean="0"/>
              <a:t>4. High School Teachers</a:t>
            </a:r>
          </a:p>
          <a:p>
            <a:pPr algn="just"/>
            <a:r>
              <a:rPr lang="en-US" dirty="0" smtClean="0"/>
              <a:t>5. Management Analysts</a:t>
            </a:r>
          </a:p>
          <a:p>
            <a:pPr algn="just"/>
            <a:r>
              <a:rPr lang="en-US" dirty="0" smtClean="0"/>
              <a:t>6. Software Developers</a:t>
            </a:r>
          </a:p>
          <a:p>
            <a:pPr algn="just"/>
            <a:r>
              <a:rPr lang="en-US" dirty="0" smtClean="0"/>
              <a:t>7. Middle School Teachers</a:t>
            </a:r>
          </a:p>
          <a:p>
            <a:pPr algn="just"/>
            <a:r>
              <a:rPr lang="en-US" dirty="0" smtClean="0"/>
              <a:t>8. Computer Systems Analysts</a:t>
            </a:r>
          </a:p>
          <a:p>
            <a:pPr algn="just"/>
            <a:r>
              <a:rPr lang="en-US" dirty="0" smtClean="0"/>
              <a:t>9. Market Research Analysts and Specialists</a:t>
            </a:r>
          </a:p>
          <a:p>
            <a:pPr algn="just"/>
            <a:r>
              <a:rPr lang="en-US" dirty="0" smtClean="0"/>
              <a:t>10. Construction Managers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10 Careers with Most Openings </a:t>
            </a:r>
            <a:r>
              <a:rPr lang="en-US" sz="2700" dirty="0" smtClean="0"/>
              <a:t>(Projected 2012-2022 </a:t>
            </a:r>
            <a:br>
              <a:rPr lang="en-US" sz="2700" dirty="0" smtClean="0"/>
            </a:br>
            <a:r>
              <a:rPr lang="en-US" sz="2700" dirty="0" smtClean="0"/>
              <a:t>with 4-yr college degree)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944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229600" cy="639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14600"/>
            <a:ext cx="7408333" cy="345069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 HEARD THEY MAKE A LOT OF  MONEY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MY PARENTS TOLD ME TO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IT SOUNDED EASY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ALL MY FRIENDS WERE _______ MAJORS</a:t>
            </a: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JOB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238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TOP 5 WORST (BUT SURPRISINGLY COMMON) REASONS FOR CHOOSING A CAREER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533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5272"/>
          </a:xfrm>
        </p:spPr>
        <p:txBody>
          <a:bodyPr>
            <a:normAutofit/>
          </a:bodyPr>
          <a:lstStyle/>
          <a:p>
            <a:r>
              <a:rPr lang="en-US" b="1" dirty="0" smtClean="0"/>
              <a:t>Overview of </a:t>
            </a:r>
            <a:r>
              <a:rPr lang="en-US" b="1" dirty="0" smtClean="0"/>
              <a:t>Year</a:t>
            </a:r>
            <a:br>
              <a:rPr lang="en-US" b="1" dirty="0" smtClean="0"/>
            </a:br>
            <a:r>
              <a:rPr lang="en-US" b="1" dirty="0" smtClean="0"/>
              <a:t>JUNIORS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Bodoni MT Black" pitchFamily="18" charset="0"/>
              </a:rPr>
              <a:t>THEME – What am I doing, where am I going and how do I get there?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msidoti\Local Settings\Temporary Internet Files\Content.IE5\75CMQSJR\MCj04344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962" y="4205288"/>
            <a:ext cx="1362075" cy="190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6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65708"/>
          </a:xfrm>
        </p:spPr>
        <p:txBody>
          <a:bodyPr>
            <a:noAutofit/>
          </a:bodyPr>
          <a:lstStyle/>
          <a:p>
            <a:r>
              <a:rPr lang="en-US" sz="6400" b="1" dirty="0" smtClean="0">
                <a:effectLst>
                  <a:reflection blurRad="6350" stA="55000" endA="300" endPos="45500" dir="5400000" sy="-100000" algn="bl" rotWithShape="0"/>
                </a:effectLst>
              </a:rPr>
              <a:t>FAMILY CONNECTION</a:t>
            </a:r>
            <a:endParaRPr lang="en-US" sz="6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25886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3810000" y="838200"/>
            <a:ext cx="1524000" cy="914400"/>
          </a:xfrm>
          <a:prstGeom prst="donut">
            <a:avLst>
              <a:gd name="adj" fmla="val 1070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65708"/>
          </a:xfrm>
        </p:spPr>
        <p:txBody>
          <a:bodyPr>
            <a:noAutofit/>
          </a:bodyPr>
          <a:lstStyle/>
          <a:p>
            <a:r>
              <a:rPr lang="en-US" sz="6400" b="1" dirty="0" smtClean="0">
                <a:effectLst>
                  <a:reflection blurRad="6350" stA="55000" endA="300" endPos="45500" dir="5400000" sy="-100000" algn="bl" rotWithShape="0"/>
                </a:effectLst>
              </a:rPr>
              <a:t>FAMILY CONNECTION</a:t>
            </a:r>
            <a:endParaRPr lang="en-US" sz="6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39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93" y="0"/>
            <a:ext cx="9203688" cy="68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9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37937"/>
            <a:ext cx="883518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B050"/>
                  </a:outerShdw>
                  <a:reflection blurRad="6350" stA="55000" endA="300" endPos="45500" dir="5400000" sy="-100000" algn="bl" rotWithShape="0"/>
                </a:effectLst>
                <a:latin typeface="Elephant" panose="02020904090505020303" pitchFamily="18" charset="0"/>
              </a:rPr>
              <a:t>Financial Planning</a:t>
            </a:r>
            <a:endParaRPr lang="en-US" sz="6400" dirty="0">
              <a:effectLst>
                <a:outerShdw blurRad="50800" dist="50800" dir="5400000" algn="ctr" rotWithShape="0">
                  <a:srgbClr val="00B05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422775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270375" cy="3733800"/>
          </a:xfrm>
        </p:spPr>
      </p:pic>
    </p:spTree>
    <p:extLst>
      <p:ext uri="{BB962C8B-B14F-4D97-AF65-F5344CB8AC3E}">
        <p14:creationId xmlns:p14="http://schemas.microsoft.com/office/powerpoint/2010/main" val="9375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789508"/>
          </a:xfrm>
        </p:spPr>
        <p:txBody>
          <a:bodyPr>
            <a:noAutofit/>
          </a:bodyPr>
          <a:lstStyle/>
          <a:p>
            <a:r>
              <a:rPr lang="en-US" sz="6400" b="1" dirty="0" smtClean="0">
                <a:effectLst>
                  <a:reflection blurRad="6350" stA="55000" endA="300" endPos="45500" dir="5400000" sy="-100000" algn="bl" rotWithShape="0"/>
                </a:effectLst>
              </a:rPr>
              <a:t>REMINDERS</a:t>
            </a:r>
            <a:endParaRPr lang="en-US" sz="6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39624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 smtClean="0"/>
              <a:t> Timeline handout located in tonight’s folder</a:t>
            </a:r>
          </a:p>
          <a:p>
            <a:pPr algn="l">
              <a:buClr>
                <a:schemeClr val="bg1"/>
              </a:buClr>
              <a:buSzPct val="200000"/>
            </a:pPr>
            <a:endParaRPr lang="en-US" sz="3200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Additional Handouts: Religious Vocations, College Athletics, and Military Options</a:t>
            </a:r>
          </a:p>
          <a:p>
            <a:pPr algn="l">
              <a:buClr>
                <a:schemeClr val="bg1"/>
              </a:buClr>
              <a:buSzPct val="200000"/>
            </a:pPr>
            <a:endParaRPr lang="en-US" sz="3200" dirty="0" smtClean="0"/>
          </a:p>
          <a:p>
            <a:pPr marL="342900" indent="-342900" algn="l">
              <a:buClr>
                <a:schemeClr val="bg1"/>
              </a:buClr>
              <a:buSzPct val="200000"/>
              <a:buFont typeface="Wingdings" panose="05000000000000000000" pitchFamily="2" charset="2"/>
              <a:buChar char="Ø"/>
            </a:pPr>
            <a:r>
              <a:rPr lang="en-US" sz="3200" dirty="0" smtClean="0"/>
              <a:t>Career &amp; College Planning Events:</a:t>
            </a:r>
            <a:endParaRPr lang="en-US" sz="3400" dirty="0"/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February 23</a:t>
            </a:r>
            <a:r>
              <a:rPr lang="en-US" sz="2600" baseline="30000" dirty="0" smtClean="0">
                <a:solidFill>
                  <a:schemeClr val="bg1"/>
                </a:solidFill>
              </a:rPr>
              <a:t>nd</a:t>
            </a:r>
            <a:r>
              <a:rPr lang="en-US" sz="2600" dirty="0" smtClean="0">
                <a:solidFill>
                  <a:schemeClr val="bg1"/>
                </a:solidFill>
              </a:rPr>
              <a:t>: Career Speaker selection</a:t>
            </a:r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April 12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: Career Speaker Forum</a:t>
            </a:r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- May: Presentation by Baldwin Wallace University on </a:t>
            </a:r>
          </a:p>
          <a:p>
            <a:pPr lvl="1" algn="l">
              <a:buClr>
                <a:schemeClr val="bg1"/>
              </a:buClr>
              <a:buSzPct val="200000"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	   college selection via college major focus</a:t>
            </a:r>
          </a:p>
        </p:txBody>
      </p:sp>
    </p:spTree>
    <p:extLst>
      <p:ext uri="{BB962C8B-B14F-4D97-AF65-F5344CB8AC3E}">
        <p14:creationId xmlns:p14="http://schemas.microsoft.com/office/powerpoint/2010/main" val="4509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11034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39021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64287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Overview of </a:t>
            </a:r>
            <a:r>
              <a:rPr lang="en-US" b="1" dirty="0" smtClean="0"/>
              <a:t>Year</a:t>
            </a:r>
            <a:br>
              <a:rPr lang="en-US" b="1" dirty="0" smtClean="0"/>
            </a:br>
            <a:r>
              <a:rPr lang="en-US" b="1" dirty="0" smtClean="0"/>
              <a:t>SOPHOMORES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267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Bodoni MT Black" pitchFamily="18" charset="0"/>
              </a:rPr>
              <a:t>THEME – Career choices </a:t>
            </a:r>
          </a:p>
          <a:p>
            <a:pPr marL="0" indent="0">
              <a:buNone/>
            </a:pPr>
            <a:r>
              <a:rPr lang="en-US" sz="3600" dirty="0">
                <a:latin typeface="Bodoni MT Black" pitchFamily="18" charset="0"/>
              </a:rPr>
              <a:t>       point to college majors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File:&lt;strong&gt;Work&lt;/strong&gt; life balance rat race.pn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6" y="3937055"/>
            <a:ext cx="2130092" cy="16192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64014" y="4154292"/>
            <a:ext cx="1415971" cy="118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File:Wrekin &lt;strong&gt;College&lt;/strong&gt;.JPG - Wikipedia, the free encyclo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3369" y="3539262"/>
            <a:ext cx="2487031" cy="29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5410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1) </a:t>
            </a:r>
            <a:r>
              <a:rPr lang="en-US" sz="2800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College Admissions Overview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GPA &amp; Rankings 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Admissions Test Scores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Holistic vs. “Numbers Game”</a:t>
            </a:r>
          </a:p>
          <a:p>
            <a:pPr marL="742950" lvl="1" indent="-285750"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College/Career Enrichment</a:t>
            </a:r>
          </a:p>
          <a:p>
            <a:endParaRPr lang="en-US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2) </a:t>
            </a:r>
            <a:r>
              <a:rPr lang="en-US" sz="2800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College/Career Exploration</a:t>
            </a:r>
          </a:p>
          <a:p>
            <a:pPr marL="742950" lvl="1" indent="-285750">
              <a:buClr>
                <a:prstClr val="white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prstClr val="white"/>
                </a:solidFill>
                <a:latin typeface="Elephant" panose="02020904090505020303" pitchFamily="18" charset="0"/>
              </a:rPr>
              <a:t>Family Connection Tutorial</a:t>
            </a:r>
          </a:p>
          <a:p>
            <a:endParaRPr lang="en-US" dirty="0" smtClean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Elephant" panose="02020904090505020303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) </a:t>
            </a:r>
            <a:r>
              <a:rPr lang="en-US" sz="2700" u="sng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</a:rPr>
              <a:t>Financial Planning </a:t>
            </a:r>
            <a:r>
              <a:rPr lang="en-US" sz="2700" u="sng" dirty="0" smtClean="0">
                <a:solidFill>
                  <a:schemeClr val="bg1"/>
                </a:solidFill>
                <a:latin typeface="Elephant" panose="02020904090505020303" pitchFamily="18" charset="0"/>
              </a:rPr>
              <a:t>for College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9668"/>
          <a:stretch>
            <a:fillRect/>
          </a:stretch>
        </p:blipFill>
        <p:spPr>
          <a:xfrm>
            <a:off x="5410200" y="1524000"/>
            <a:ext cx="3733800" cy="3810000"/>
          </a:xfrm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6868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Outline on the evening</a:t>
            </a:r>
            <a:endParaRPr lang="en-US" sz="58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9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are Colleges looking for?</a:t>
            </a:r>
            <a:endParaRPr lang="en-US" sz="4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" name="Content Placeholder 15" descr="Screen Clippi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02971"/>
            <a:ext cx="4191000" cy="838200"/>
          </a:xfrm>
          <a:prstGeom prst="rect">
            <a:avLst/>
          </a:prstGeom>
          <a:ln w="38100" cap="sq">
            <a:solidFill>
              <a:srgbClr val="E7E200"/>
            </a:solidFill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  <p:pic>
        <p:nvPicPr>
          <p:cNvPr id="14" name="Content Placeholder 1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191000" cy="885927"/>
          </a:xfrm>
        </p:spPr>
      </p:pic>
      <p:sp>
        <p:nvSpPr>
          <p:cNvPr id="15" name="TextBox 14"/>
          <p:cNvSpPr txBox="1"/>
          <p:nvPr/>
        </p:nvSpPr>
        <p:spPr>
          <a:xfrm>
            <a:off x="228600" y="28194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Scores and rankings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(admitted 2015)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 Information not published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10% of H.S. class: 65% 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25% of H.S. class: 96%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 score range for the  middle 50% = 27–32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 score range (critical reading and math only) for the middle 50% = 1220–1370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2819400"/>
            <a:ext cx="4343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 and rankings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(admitted 2015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Avg. GPA (4.0 scale) = 3.21</a:t>
            </a:r>
          </a:p>
          <a:p>
            <a:pPr lvl="0"/>
            <a:endParaRPr lang="en-US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of 3.75 and above = 22%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10% of H.S. class: 16%</a:t>
            </a: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Ranked in top 25% of H.S. class: 38%</a:t>
            </a: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 score range for the middle 50% = 19–26 </a:t>
            </a:r>
          </a:p>
          <a:p>
            <a:pPr lvl="0"/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score range (critical reading &amp; math only) for middle 50% = 900–1200  </a:t>
            </a:r>
          </a:p>
        </p:txBody>
      </p:sp>
    </p:spTree>
    <p:extLst>
      <p:ext uri="{BB962C8B-B14F-4D97-AF65-F5344CB8AC3E}">
        <p14:creationId xmlns:p14="http://schemas.microsoft.com/office/powerpoint/2010/main" val="25968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sz="6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College/Career Enrichment</a:t>
            </a:r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7620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all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Other Admission Factors</a:t>
            </a:r>
            <a:endParaRPr lang="en-US" sz="5000" b="1" cap="all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Volunteer Opportunities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49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Summer Enrichment Programs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Importance of the Resume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686800" cy="9906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COLLEGE ADMISSIONS TESTS</a:t>
            </a:r>
            <a:endParaRPr lang="en-US" sz="6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14" y="381000"/>
            <a:ext cx="85344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00" b="1" dirty="0" smtClean="0">
                <a:effectLst>
                  <a:reflection blurRad="6350" stA="40000" endPos="24000" dir="5400000" sy="-100000" algn="bl" rotWithShape="0"/>
                </a:effectLst>
              </a:rPr>
              <a:t>COLLEGE ADMISSIONS</a:t>
            </a:r>
            <a:endParaRPr lang="en-US" sz="6700" b="1" dirty="0">
              <a:effectLst>
                <a:reflection blurRad="6350" stA="40000" endPos="24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14800"/>
            <a:ext cx="4572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00" b="1" dirty="0" smtClean="0">
                <a:effectLst>
                  <a:reflection blurRad="6350" stA="40000" endPos="45000" dir="5400000" sy="-100000" algn="bl" rotWithShape="0"/>
                </a:effectLst>
              </a:rPr>
              <a:t>TESTS</a:t>
            </a:r>
            <a:endParaRPr lang="en-US" sz="6700" b="1" dirty="0">
              <a:effectLst>
                <a:reflection blurRad="6350" stA="40000" endPos="4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469</Words>
  <Application>Microsoft Office PowerPoint</Application>
  <PresentationFormat>On-screen Show (4:3)</PresentationFormat>
  <Paragraphs>126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Arabic Typesetting</vt:lpstr>
      <vt:lpstr>Arial</vt:lpstr>
      <vt:lpstr>Bodoni MT Black</vt:lpstr>
      <vt:lpstr>Calibri</vt:lpstr>
      <vt:lpstr>Candara</vt:lpstr>
      <vt:lpstr>Elephant</vt:lpstr>
      <vt:lpstr>Symbol</vt:lpstr>
      <vt:lpstr>Times New Roman</vt:lpstr>
      <vt:lpstr>Wingdings</vt:lpstr>
      <vt:lpstr>Waveform</vt:lpstr>
      <vt:lpstr>Padua Franciscan High School Guidance Department</vt:lpstr>
      <vt:lpstr>Overview of Year JUNIORS</vt:lpstr>
      <vt:lpstr>PowerPoint Presentation</vt:lpstr>
      <vt:lpstr>Overview of Year SOPHOMORES</vt:lpstr>
      <vt:lpstr>PowerPoint Presentation</vt:lpstr>
      <vt:lpstr>PowerPoint Presentation</vt:lpstr>
      <vt:lpstr>What are Colleges looking for?</vt:lpstr>
      <vt:lpstr>College/Career Enrichment </vt:lpstr>
      <vt:lpstr>COLLEGE ADMISSIONS TESTS</vt:lpstr>
      <vt:lpstr>ACT  vs.  SAT</vt:lpstr>
      <vt:lpstr>PowerPoint Presentation</vt:lpstr>
      <vt:lpstr>PSAT &amp; Khan Academy</vt:lpstr>
      <vt:lpstr>PowerPoint Presentation</vt:lpstr>
      <vt:lpstr>PowerPoint Presentation</vt:lpstr>
      <vt:lpstr>Top Ten College Majors</vt:lpstr>
      <vt:lpstr>Top 10 Careers with Most Openings (Projected 2012-2022  with 4-yr college degree) </vt:lpstr>
      <vt:lpstr>PowerPoint Presentation</vt:lpstr>
      <vt:lpstr>TOP 5 WORST (BUT SURPRISINGLY COMMON) REASONS FOR CHOOSING A CAREER</vt:lpstr>
      <vt:lpstr>PowerPoint Presentation</vt:lpstr>
      <vt:lpstr>FAMILY CONNECTION</vt:lpstr>
      <vt:lpstr>FAMILY CONNECTION</vt:lpstr>
      <vt:lpstr>PowerPoint Presentation</vt:lpstr>
      <vt:lpstr>PowerPoint Presentation</vt:lpstr>
      <vt:lpstr>Financial Planning</vt:lpstr>
      <vt:lpstr>REMINDERS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Padua Franciscan High School Guidance Department</dc:title>
  <dc:creator>Andrew Shuman</dc:creator>
  <cp:lastModifiedBy>Virgildee Daniel</cp:lastModifiedBy>
  <cp:revision>45</cp:revision>
  <cp:lastPrinted>2016-02-17T20:50:10Z</cp:lastPrinted>
  <dcterms:created xsi:type="dcterms:W3CDTF">2016-02-07T20:41:18Z</dcterms:created>
  <dcterms:modified xsi:type="dcterms:W3CDTF">2017-02-16T23:17:39Z</dcterms:modified>
</cp:coreProperties>
</file>