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2" r:id="rId3"/>
    <p:sldId id="284" r:id="rId4"/>
    <p:sldId id="257" r:id="rId5"/>
    <p:sldId id="263" r:id="rId6"/>
    <p:sldId id="258" r:id="rId7"/>
    <p:sldId id="269" r:id="rId8"/>
    <p:sldId id="259" r:id="rId9"/>
    <p:sldId id="260" r:id="rId10"/>
    <p:sldId id="261" r:id="rId11"/>
    <p:sldId id="262" r:id="rId12"/>
    <p:sldId id="277" r:id="rId13"/>
    <p:sldId id="279" r:id="rId14"/>
    <p:sldId id="280" r:id="rId15"/>
    <p:sldId id="281" r:id="rId16"/>
    <p:sldId id="275" r:id="rId17"/>
    <p:sldId id="264" r:id="rId18"/>
    <p:sldId id="286" r:id="rId19"/>
    <p:sldId id="287" r:id="rId20"/>
    <p:sldId id="267" r:id="rId21"/>
    <p:sldId id="285" r:id="rId22"/>
    <p:sldId id="268" r:id="rId23"/>
    <p:sldId id="276" r:id="rId24"/>
    <p:sldId id="27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7794" autoAdjust="0"/>
  </p:normalViewPr>
  <p:slideViewPr>
    <p:cSldViewPr>
      <p:cViewPr varScale="1">
        <p:scale>
          <a:sx n="91" d="100"/>
          <a:sy n="91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E9B39-12DA-4011-ADB6-3C61AB2A04D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B91A-1C99-4E8C-873D-0B38D1D1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CBB18-6C0A-4CBC-9C41-A5A4FA0E204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63D7-3E16-4BCE-87CD-0CC9101B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FAD4-EC89-4CA6-9B81-32E14E604B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5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CDFD08-B80F-46AE-AB1C-7EF1F9E8309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429000"/>
            <a:ext cx="5334000" cy="178010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Padua Franciscan High School Guidance Department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68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Sophomore Career &amp; College Planning Night</a:t>
            </a:r>
            <a:endParaRPr lang="en-US" sz="7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5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56000"/>
            <a:ext cx="8382000" cy="1777999"/>
          </a:xfrm>
        </p:spPr>
        <p:txBody>
          <a:bodyPr>
            <a:normAutofit fontScale="92500"/>
          </a:bodyPr>
          <a:lstStyle/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sz="3500" b="1" dirty="0" smtClean="0"/>
              <a:t>Test Prep Handout –inside tonight’s folder</a:t>
            </a:r>
          </a:p>
          <a:p>
            <a:pPr algn="l">
              <a:buClr>
                <a:schemeClr val="bg1"/>
              </a:buClr>
              <a:buSzPct val="200000"/>
            </a:pPr>
            <a:endParaRPr lang="en-US" dirty="0" smtClean="0"/>
          </a:p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sz="3500" b="1" dirty="0" smtClean="0"/>
              <a:t>PSAT &amp; Khan Academy</a:t>
            </a:r>
            <a:endParaRPr lang="en-US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93681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4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PSAT &amp; Khan Academy</a:t>
            </a:r>
            <a:endParaRPr lang="en-US" sz="6400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4495503" cy="4495800"/>
          </a:xfrm>
        </p:spPr>
      </p:pic>
      <p:pic>
        <p:nvPicPr>
          <p:cNvPr id="6" name="Content Placeholder 5" descr="Screen Clippi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467753" cy="4267200"/>
          </a:xfrm>
        </p:spPr>
      </p:pic>
    </p:spTree>
    <p:extLst>
      <p:ext uri="{BB962C8B-B14F-4D97-AF65-F5344CB8AC3E}">
        <p14:creationId xmlns:p14="http://schemas.microsoft.com/office/powerpoint/2010/main" val="23123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848600" cy="552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Top Ten College Majors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43200"/>
            <a:ext cx="3820055" cy="269716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1200" dirty="0"/>
              <a:t>1. </a:t>
            </a:r>
            <a:r>
              <a:rPr lang="en-US" sz="11200" dirty="0" smtClean="0"/>
              <a:t>Computer Science</a:t>
            </a:r>
            <a:endParaRPr lang="en-US" sz="11200" dirty="0"/>
          </a:p>
          <a:p>
            <a:pPr lvl="0"/>
            <a:r>
              <a:rPr lang="en-US" sz="11200" dirty="0" smtClean="0"/>
              <a:t>2. Communications                  </a:t>
            </a:r>
            <a:endParaRPr lang="en-US" sz="11200" dirty="0"/>
          </a:p>
          <a:p>
            <a:pPr lvl="0"/>
            <a:r>
              <a:rPr lang="en-US" sz="11200" dirty="0" smtClean="0"/>
              <a:t>3. Government/</a:t>
            </a:r>
          </a:p>
          <a:p>
            <a:pPr marL="0" lvl="0" indent="0">
              <a:buNone/>
            </a:pPr>
            <a:r>
              <a:rPr lang="en-US" sz="11200" dirty="0" smtClean="0"/>
              <a:t>        Political Science</a:t>
            </a:r>
            <a:endParaRPr lang="en-US" sz="11200" dirty="0"/>
          </a:p>
          <a:p>
            <a:pPr lvl="0"/>
            <a:r>
              <a:rPr lang="en-US" sz="11200" dirty="0"/>
              <a:t>4. </a:t>
            </a:r>
            <a:r>
              <a:rPr lang="en-US" sz="11200" dirty="0" smtClean="0"/>
              <a:t>Business</a:t>
            </a:r>
            <a:endParaRPr lang="en-US" sz="11200" dirty="0"/>
          </a:p>
          <a:p>
            <a:pPr lvl="0"/>
            <a:r>
              <a:rPr lang="en-US" sz="11200" dirty="0"/>
              <a:t>5. </a:t>
            </a:r>
            <a:r>
              <a:rPr lang="en-US" sz="11200" dirty="0" smtClean="0"/>
              <a:t>Economics</a:t>
            </a:r>
            <a:endParaRPr lang="en-US" sz="112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43200"/>
            <a:ext cx="4038600" cy="269716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0800" dirty="0"/>
              <a:t>6. </a:t>
            </a:r>
            <a:r>
              <a:rPr lang="en-US" sz="10800" dirty="0" smtClean="0"/>
              <a:t>English Language    </a:t>
            </a:r>
          </a:p>
          <a:p>
            <a:pPr marL="0" lvl="0" indent="0">
              <a:buNone/>
            </a:pPr>
            <a:r>
              <a:rPr lang="en-US" sz="10800" dirty="0"/>
              <a:t> </a:t>
            </a:r>
            <a:r>
              <a:rPr lang="en-US" sz="10800" dirty="0" smtClean="0"/>
              <a:t>        and Literature                                                      </a:t>
            </a:r>
          </a:p>
          <a:p>
            <a:pPr lvl="0"/>
            <a:r>
              <a:rPr lang="en-US" sz="10800" dirty="0" smtClean="0"/>
              <a:t>7</a:t>
            </a:r>
            <a:r>
              <a:rPr lang="en-US" sz="10800" dirty="0"/>
              <a:t>. </a:t>
            </a:r>
            <a:r>
              <a:rPr lang="en-US" sz="10800" dirty="0" smtClean="0"/>
              <a:t>Psychology</a:t>
            </a:r>
            <a:endParaRPr lang="en-US" sz="10800" dirty="0"/>
          </a:p>
          <a:p>
            <a:pPr lvl="0"/>
            <a:r>
              <a:rPr lang="en-US" sz="10800" dirty="0"/>
              <a:t>8. </a:t>
            </a:r>
            <a:r>
              <a:rPr lang="en-US" sz="10800" dirty="0" smtClean="0"/>
              <a:t>Nursing</a:t>
            </a:r>
            <a:endParaRPr lang="en-US" sz="10800" dirty="0"/>
          </a:p>
          <a:p>
            <a:pPr lvl="0"/>
            <a:r>
              <a:rPr lang="en-US" sz="10800" dirty="0"/>
              <a:t>9. </a:t>
            </a:r>
            <a:r>
              <a:rPr lang="en-US" sz="10800" dirty="0" smtClean="0"/>
              <a:t>Chemical Engineering </a:t>
            </a:r>
            <a:endParaRPr lang="en-US" sz="10800" dirty="0"/>
          </a:p>
          <a:p>
            <a:pPr lvl="0"/>
            <a:r>
              <a:rPr lang="en-US" sz="10800" dirty="0"/>
              <a:t>10. </a:t>
            </a:r>
            <a:r>
              <a:rPr lang="en-US" sz="10800" dirty="0" smtClean="0"/>
              <a:t>Biology</a:t>
            </a:r>
            <a:endParaRPr lang="en-US" sz="10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1. General and Operations Managers</a:t>
            </a:r>
          </a:p>
          <a:p>
            <a:pPr algn="just"/>
            <a:r>
              <a:rPr lang="en-US" dirty="0" smtClean="0"/>
              <a:t>2. Accountants and Auditors</a:t>
            </a:r>
          </a:p>
          <a:p>
            <a:pPr algn="just"/>
            <a:r>
              <a:rPr lang="en-US" dirty="0" smtClean="0"/>
              <a:t>3. Elementary School Teachers</a:t>
            </a:r>
          </a:p>
          <a:p>
            <a:pPr algn="just"/>
            <a:r>
              <a:rPr lang="en-US" dirty="0" smtClean="0"/>
              <a:t>4. High School Teachers</a:t>
            </a:r>
          </a:p>
          <a:p>
            <a:pPr algn="just"/>
            <a:r>
              <a:rPr lang="en-US" dirty="0" smtClean="0"/>
              <a:t>5. Management Analysts</a:t>
            </a:r>
          </a:p>
          <a:p>
            <a:pPr algn="just"/>
            <a:r>
              <a:rPr lang="en-US" dirty="0" smtClean="0"/>
              <a:t>6. Software Developers</a:t>
            </a:r>
          </a:p>
          <a:p>
            <a:pPr algn="just"/>
            <a:r>
              <a:rPr lang="en-US" dirty="0" smtClean="0"/>
              <a:t>7. Middle School Teachers</a:t>
            </a:r>
          </a:p>
          <a:p>
            <a:pPr algn="just"/>
            <a:r>
              <a:rPr lang="en-US" dirty="0" smtClean="0"/>
              <a:t>8. Computer Systems Analysts</a:t>
            </a:r>
          </a:p>
          <a:p>
            <a:pPr algn="just"/>
            <a:r>
              <a:rPr lang="en-US" dirty="0" smtClean="0"/>
              <a:t>9. Market Research Analysts and Specialists</a:t>
            </a:r>
          </a:p>
          <a:p>
            <a:pPr algn="just"/>
            <a:r>
              <a:rPr lang="en-US" dirty="0" smtClean="0"/>
              <a:t>10. Construction Managers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10 Careers with Most Openings </a:t>
            </a:r>
            <a:r>
              <a:rPr lang="en-US" sz="2700" dirty="0" smtClean="0"/>
              <a:t>(Projected 2012-2022 </a:t>
            </a:r>
            <a:br>
              <a:rPr lang="en-US" sz="2700" dirty="0" smtClean="0"/>
            </a:br>
            <a:r>
              <a:rPr lang="en-US" sz="2700" dirty="0" smtClean="0"/>
              <a:t>with 4-yr college degree)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944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514600"/>
            <a:ext cx="7408333" cy="3450696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 HEARD THEY MAKE A LOT OF  MONEY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MY PARENTS TOLD ME TO</a:t>
            </a:r>
          </a:p>
          <a:p>
            <a:pPr algn="just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IT SOUNDED EASY</a:t>
            </a:r>
          </a:p>
          <a:p>
            <a:pPr algn="just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ALL MY FRIENDS WERE _______ MAJORS</a:t>
            </a:r>
          </a:p>
          <a:p>
            <a:pPr algn="just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JOB SECURITY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0238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TOP 5 WORST (BUT SURPRISINGLY COMMON) REASONS FOR CHOOSING A CAREER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533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65708"/>
          </a:xfrm>
        </p:spPr>
        <p:txBody>
          <a:bodyPr>
            <a:noAutofit/>
          </a:bodyPr>
          <a:lstStyle/>
          <a:p>
            <a:r>
              <a:rPr lang="en-US" sz="6400" b="1" dirty="0" smtClean="0">
                <a:effectLst>
                  <a:reflection blurRad="6350" stA="55000" endA="300" endPos="45500" dir="5400000" sy="-100000" algn="bl" rotWithShape="0"/>
                </a:effectLst>
              </a:rPr>
              <a:t>FAMILY CONNECTION</a:t>
            </a:r>
            <a:endParaRPr lang="en-US" sz="6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Donut 12"/>
          <p:cNvSpPr/>
          <p:nvPr/>
        </p:nvSpPr>
        <p:spPr>
          <a:xfrm>
            <a:off x="3810000" y="838200"/>
            <a:ext cx="1524000" cy="914400"/>
          </a:xfrm>
          <a:prstGeom prst="donut">
            <a:avLst>
              <a:gd name="adj" fmla="val 1070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91601" cy="5897563"/>
          </a:xfrm>
        </p:spPr>
      </p:pic>
    </p:spTree>
    <p:extLst>
      <p:ext uri="{BB962C8B-B14F-4D97-AF65-F5344CB8AC3E}">
        <p14:creationId xmlns:p14="http://schemas.microsoft.com/office/powerpoint/2010/main" val="43040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39021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B050"/>
                  </a:outerShdw>
                  <a:reflection blurRad="6350" stA="55000" endA="300" endPos="45500" dir="5400000" sy="-100000" algn="bl" rotWithShape="0"/>
                </a:effectLst>
                <a:latin typeface="Elephant" panose="02020904090505020303" pitchFamily="18" charset="0"/>
              </a:rPr>
              <a:t>Financial </a:t>
            </a:r>
            <a:r>
              <a:rPr lang="en-US" sz="6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B050"/>
                  </a:outerShdw>
                  <a:reflection blurRad="6350" stA="55000" endA="300" endPos="45500" dir="5400000" sy="-100000" algn="bl" rotWithShape="0"/>
                </a:effectLst>
                <a:latin typeface="Elephant" panose="02020904090505020303" pitchFamily="18" charset="0"/>
              </a:rPr>
              <a:t>Aid</a:t>
            </a:r>
            <a:endParaRPr lang="en-US" sz="6400" dirty="0">
              <a:effectLst>
                <a:outerShdw blurRad="50800" dist="50800" dir="5400000" algn="ctr" rotWithShape="0">
                  <a:srgbClr val="00B05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422775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0"/>
            <a:ext cx="4270375" cy="3733800"/>
          </a:xfrm>
        </p:spPr>
      </p:pic>
    </p:spTree>
    <p:extLst>
      <p:ext uri="{BB962C8B-B14F-4D97-AF65-F5344CB8AC3E}">
        <p14:creationId xmlns:p14="http://schemas.microsoft.com/office/powerpoint/2010/main" val="9375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College Now Greater Cleveland </a:t>
            </a:r>
            <a:r>
              <a:rPr lang="en-US" dirty="0" smtClean="0"/>
              <a:t>–provides resources and support to students and families to prepare for opportunities after high school</a:t>
            </a:r>
          </a:p>
          <a:p>
            <a:r>
              <a:rPr lang="en-US" dirty="0" smtClean="0"/>
              <a:t>Pam Sandoval – College Now Advisor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B050"/>
                  </a:outerShdw>
                  <a:reflection blurRad="6350" stA="55000" endA="300" endPos="45500" dir="5400000" sy="-100000" algn="bl" rotWithShape="0"/>
                </a:effectLst>
                <a:latin typeface="Elephant" panose="02020904090505020303" pitchFamily="18" charset="0"/>
              </a:rPr>
              <a:t>Financial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B050"/>
                  </a:outerShdw>
                  <a:reflection blurRad="6350" stA="55000" endA="300" endPos="45500" dir="5400000" sy="-100000" algn="bl" rotWithShape="0"/>
                </a:effectLst>
                <a:latin typeface="Elephant" panose="02020904090505020303" pitchFamily="18" charset="0"/>
              </a:rPr>
              <a:t>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7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789508"/>
          </a:xfrm>
        </p:spPr>
        <p:txBody>
          <a:bodyPr>
            <a:noAutofit/>
          </a:bodyPr>
          <a:lstStyle/>
          <a:p>
            <a:r>
              <a:rPr lang="en-US" sz="6400" b="1" dirty="0" smtClean="0">
                <a:effectLst>
                  <a:reflection blurRad="6350" stA="55000" endA="300" endPos="45500" dir="5400000" sy="-100000" algn="bl" rotWithShape="0"/>
                </a:effectLst>
              </a:rPr>
              <a:t>REMINDERS</a:t>
            </a:r>
            <a:endParaRPr lang="en-US" sz="6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39624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Ø"/>
            </a:pPr>
            <a:r>
              <a:rPr lang="en-US" sz="3200" dirty="0" smtClean="0"/>
              <a:t> Timeline handout located in tonight’s </a:t>
            </a:r>
            <a:r>
              <a:rPr lang="en-US" sz="3200" dirty="0" smtClean="0"/>
              <a:t>folder</a:t>
            </a:r>
          </a:p>
          <a:p>
            <a:pPr algn="l">
              <a:buClr>
                <a:schemeClr val="bg1"/>
              </a:buClr>
              <a:buSzPct val="200000"/>
            </a:pPr>
            <a:endParaRPr lang="en-US" sz="3200" dirty="0" smtClean="0"/>
          </a:p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Additional Handouts: Religious </a:t>
            </a:r>
            <a:r>
              <a:rPr lang="en-US" sz="3200" dirty="0" smtClean="0"/>
              <a:t>Vocations and </a:t>
            </a:r>
            <a:r>
              <a:rPr lang="en-US" sz="3200" dirty="0" smtClean="0"/>
              <a:t>Military </a:t>
            </a:r>
            <a:r>
              <a:rPr lang="en-US" sz="3200" dirty="0" smtClean="0"/>
              <a:t>Options</a:t>
            </a:r>
          </a:p>
          <a:p>
            <a:pPr algn="l">
              <a:buClr>
                <a:schemeClr val="bg1"/>
              </a:buClr>
              <a:buSzPct val="200000"/>
            </a:pPr>
            <a:endParaRPr lang="en-US" sz="3200" dirty="0" smtClean="0"/>
          </a:p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Ø"/>
            </a:pPr>
            <a:r>
              <a:rPr lang="en-US" sz="3200" dirty="0" smtClean="0"/>
              <a:t>Course Registration</a:t>
            </a:r>
          </a:p>
          <a:p>
            <a:pPr marL="914400" lvl="1" indent="-457200" algn="l"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February 21</a:t>
            </a:r>
            <a:r>
              <a:rPr lang="en-US" sz="2600" baseline="30000" dirty="0" smtClean="0">
                <a:solidFill>
                  <a:schemeClr val="bg1"/>
                </a:solidFill>
              </a:rPr>
              <a:t>st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smtClean="0">
                <a:solidFill>
                  <a:schemeClr val="bg1"/>
                </a:solidFill>
              </a:rPr>
              <a:t>in </a:t>
            </a:r>
            <a:r>
              <a:rPr lang="en-US" sz="2600" smtClean="0">
                <a:solidFill>
                  <a:schemeClr val="bg1"/>
                </a:solidFill>
              </a:rPr>
              <a:t>Homeroom</a:t>
            </a:r>
          </a:p>
          <a:p>
            <a:pPr lvl="1" algn="l">
              <a:buClr>
                <a:schemeClr val="bg1"/>
              </a:buClr>
              <a:buSzPct val="200000"/>
            </a:pPr>
            <a:endParaRPr lang="en-US" sz="3200" dirty="0" smtClean="0"/>
          </a:p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Ø"/>
            </a:pPr>
            <a:r>
              <a:rPr lang="en-US" sz="3200" dirty="0" smtClean="0"/>
              <a:t>Career &amp; College Planning Events:</a:t>
            </a:r>
            <a:endParaRPr lang="en-US" sz="3400" dirty="0"/>
          </a:p>
          <a:p>
            <a:pPr lvl="1" algn="l">
              <a:buClr>
                <a:schemeClr val="bg1"/>
              </a:buClr>
              <a:buSzPct val="200000"/>
            </a:pPr>
            <a:r>
              <a:rPr lang="en-US" sz="2600" dirty="0" smtClean="0"/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February 28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 : Career Speaker selection</a:t>
            </a:r>
          </a:p>
          <a:p>
            <a:pPr lvl="1" algn="l">
              <a:buClr>
                <a:schemeClr val="bg1"/>
              </a:buClr>
              <a:buSzPct val="200000"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March 21</a:t>
            </a:r>
            <a:r>
              <a:rPr lang="en-US" sz="2600" baseline="30000" dirty="0" smtClean="0">
                <a:solidFill>
                  <a:schemeClr val="bg1"/>
                </a:solidFill>
              </a:rPr>
              <a:t>st</a:t>
            </a:r>
            <a:r>
              <a:rPr lang="en-US" sz="2600" dirty="0" smtClean="0">
                <a:solidFill>
                  <a:schemeClr val="bg1"/>
                </a:solidFill>
              </a:rPr>
              <a:t> : Career Speaker Forum</a:t>
            </a:r>
          </a:p>
          <a:p>
            <a:pPr lvl="1" algn="l">
              <a:buClr>
                <a:schemeClr val="bg1"/>
              </a:buClr>
              <a:buSzPct val="200000"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May: Presentation by Baldwin Wallace University on </a:t>
            </a:r>
          </a:p>
          <a:p>
            <a:pPr lvl="1" algn="l">
              <a:buClr>
                <a:schemeClr val="bg1"/>
              </a:buClr>
              <a:buSzPct val="200000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	   college selection via college major focus</a:t>
            </a:r>
          </a:p>
        </p:txBody>
      </p:sp>
    </p:spTree>
    <p:extLst>
      <p:ext uri="{BB962C8B-B14F-4D97-AF65-F5344CB8AC3E}">
        <p14:creationId xmlns:p14="http://schemas.microsoft.com/office/powerpoint/2010/main" val="4509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11034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64287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Overview of Year</a:t>
            </a:r>
            <a:br>
              <a:rPr lang="en-US" b="1" dirty="0" smtClean="0"/>
            </a:br>
            <a:r>
              <a:rPr lang="en-US" b="1" dirty="0" smtClean="0"/>
              <a:t>SOPHOMORES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4267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Bodoni MT Black" pitchFamily="18" charset="0"/>
              </a:rPr>
              <a:t>THEME – Career choices </a:t>
            </a:r>
          </a:p>
          <a:p>
            <a:pPr marL="0" indent="0">
              <a:buNone/>
            </a:pPr>
            <a:r>
              <a:rPr lang="en-US" sz="3600" dirty="0">
                <a:latin typeface="Bodoni MT Black" pitchFamily="18" charset="0"/>
              </a:rPr>
              <a:t>       point to college majors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File:&lt;strong&gt;Work&lt;/strong&gt; life balance rat race.pn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6" y="3937055"/>
            <a:ext cx="2130092" cy="161921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64014" y="4154292"/>
            <a:ext cx="1415971" cy="1184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File:Wrekin &lt;strong&gt;College&lt;/strong&gt;.JPG - Wikipedia, the free encyclo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3369" y="3539262"/>
            <a:ext cx="2487031" cy="29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1524000"/>
            <a:ext cx="54102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1) </a:t>
            </a:r>
            <a:r>
              <a:rPr lang="en-US" sz="2800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College Admissions Overview</a:t>
            </a:r>
          </a:p>
          <a:p>
            <a:pPr marL="742950" lvl="1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GPA &amp; Rankings (transcripts)</a:t>
            </a:r>
          </a:p>
          <a:p>
            <a:pPr marL="742950" lvl="1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Review Test Scores</a:t>
            </a:r>
          </a:p>
          <a:p>
            <a:pPr marL="742950" lvl="1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Holistic vs. “Numbers Game”</a:t>
            </a:r>
          </a:p>
          <a:p>
            <a:pPr marL="742950" lvl="1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College/Career Enrichment</a:t>
            </a:r>
          </a:p>
          <a:p>
            <a:endParaRPr lang="en-US" dirty="0" smtClean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2) </a:t>
            </a:r>
            <a:r>
              <a:rPr lang="en-US" sz="2800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College/Career Exploration</a:t>
            </a:r>
          </a:p>
          <a:p>
            <a:pPr marL="742950" lvl="1" indent="-285750">
              <a:buClr>
                <a:prstClr val="white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prstClr val="white"/>
                </a:solidFill>
                <a:latin typeface="Elephant" panose="02020904090505020303" pitchFamily="18" charset="0"/>
              </a:rPr>
              <a:t>Family Connection Tutorial</a:t>
            </a:r>
          </a:p>
          <a:p>
            <a:endParaRPr lang="en-US" dirty="0" smtClean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Elephant" panose="02020904090505020303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) </a:t>
            </a:r>
            <a:r>
              <a:rPr lang="en-US" sz="2400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Financial Aid</a:t>
            </a:r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 – Pam Sandoval</a:t>
            </a:r>
            <a:endParaRPr lang="en-US" sz="2400" u="sng" dirty="0" smtClean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endParaRPr lang="en-US" sz="2700" u="sng" dirty="0" smtClean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r="9668"/>
          <a:stretch>
            <a:fillRect/>
          </a:stretch>
        </p:blipFill>
        <p:spPr>
          <a:xfrm>
            <a:off x="5410200" y="1524000"/>
            <a:ext cx="3733800" cy="3810000"/>
          </a:xfrm>
        </p:spPr>
      </p:pic>
      <p:sp>
        <p:nvSpPr>
          <p:cNvPr id="6" name="Rectangle 5"/>
          <p:cNvSpPr/>
          <p:nvPr/>
        </p:nvSpPr>
        <p:spPr>
          <a:xfrm>
            <a:off x="228600" y="228600"/>
            <a:ext cx="86868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Outline on the evening</a:t>
            </a:r>
            <a:endParaRPr lang="en-US" sz="58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9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are Colleges looking for?</a:t>
            </a:r>
            <a:endParaRPr lang="en-US" sz="4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" name="Content Placeholder 15" descr="Screen Clippi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02971"/>
            <a:ext cx="4191000" cy="838200"/>
          </a:xfrm>
          <a:prstGeom prst="rect">
            <a:avLst/>
          </a:prstGeom>
          <a:ln w="38100" cap="sq">
            <a:solidFill>
              <a:srgbClr val="E7E200"/>
            </a:solidFill>
            <a:prstDash val="solid"/>
            <a:miter lim="800000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</p:pic>
      <p:pic>
        <p:nvPicPr>
          <p:cNvPr id="14" name="Content Placeholder 13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191000" cy="885927"/>
          </a:xfrm>
        </p:spPr>
      </p:pic>
      <p:sp>
        <p:nvSpPr>
          <p:cNvPr id="15" name="TextBox 14"/>
          <p:cNvSpPr txBox="1"/>
          <p:nvPr/>
        </p:nvSpPr>
        <p:spPr>
          <a:xfrm>
            <a:off x="228600" y="2819400"/>
            <a:ext cx="41910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Scores and rankings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(admitted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 Information not published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Ranked in top 10% of H.S. class: 67% </a:t>
            </a: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Ranked in top 25% of H.S. class: 96%</a:t>
            </a: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 score range for the  middle 50% = 28–32</a:t>
            </a: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 score range (critical reading and math only) for the middle 50% = 1310-1430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2819400"/>
            <a:ext cx="4343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 and rankings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(admitted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Avg. GPA (4.0 scale) = 3.12</a:t>
            </a:r>
          </a:p>
          <a:p>
            <a:pPr lvl="0"/>
            <a:endParaRPr lang="en-US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 of 3.75 and above = 22%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Ranked in top 10% of H.S. class: 16%</a:t>
            </a:r>
          </a:p>
          <a:p>
            <a:pPr lvl="0"/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Ranked in top 25% of H.S. class: 38%</a:t>
            </a:r>
          </a:p>
          <a:p>
            <a:pPr lvl="0"/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 score range for the middle 50% = 19–26 </a:t>
            </a:r>
          </a:p>
          <a:p>
            <a:pPr lvl="0"/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score range (critical reading &amp; math only) for middle 50% = 900–1200  </a:t>
            </a:r>
          </a:p>
        </p:txBody>
      </p:sp>
    </p:spTree>
    <p:extLst>
      <p:ext uri="{BB962C8B-B14F-4D97-AF65-F5344CB8AC3E}">
        <p14:creationId xmlns:p14="http://schemas.microsoft.com/office/powerpoint/2010/main" val="25968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US" sz="6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College/Career Enrichment</a:t>
            </a:r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7620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all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Other Admission Factors</a:t>
            </a:r>
            <a:endParaRPr lang="en-US" sz="5000" b="1" cap="all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Volunteer Opportunities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endParaRPr lang="en-US" sz="4400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49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Summer Enrichment Programs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endParaRPr lang="en-US" sz="4400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Importance of the Resume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686800" cy="9906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reflection blurRad="6350" stA="55000" endA="300" endPos="45500" dir="5400000" sy="-100000" algn="bl" rotWithShape="0"/>
                </a:effectLst>
              </a:rPr>
              <a:t>COLLEGE ADMISSIONS TESTS</a:t>
            </a:r>
            <a:endParaRPr lang="en-US" sz="6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14" y="381000"/>
            <a:ext cx="85344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00" b="1" dirty="0" smtClean="0">
                <a:effectLst>
                  <a:reflection blurRad="6350" stA="40000" endPos="24000" dir="5400000" sy="-100000" algn="bl" rotWithShape="0"/>
                </a:effectLst>
              </a:rPr>
              <a:t>COLLEGE ADMISSIONS</a:t>
            </a:r>
            <a:endParaRPr lang="en-US" sz="6700" b="1" dirty="0">
              <a:effectLst>
                <a:reflection blurRad="6350" stA="40000" endPos="24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14800"/>
            <a:ext cx="4572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00" b="1" dirty="0" smtClean="0">
                <a:effectLst>
                  <a:reflection blurRad="6350" stA="40000" endPos="45000" dir="5400000" sy="-100000" algn="bl" rotWithShape="0"/>
                </a:effectLst>
              </a:rPr>
              <a:t>TESTS</a:t>
            </a:r>
            <a:endParaRPr lang="en-US" sz="6700" b="1" dirty="0">
              <a:effectLst>
                <a:reflection blurRad="6350" stA="40000" endPos="4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SAT  </a:t>
            </a:r>
            <a:r>
              <a:rPr lang="en-US" sz="8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vs.  </a:t>
            </a:r>
            <a:r>
              <a:rPr lang="en-US" sz="8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ACT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14600"/>
            <a:ext cx="4550229" cy="639762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ACT</a:t>
            </a:r>
            <a:endParaRPr lang="en-US" sz="4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3124200"/>
            <a:ext cx="4648200" cy="2819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Straight-Forward Questions</a:t>
            </a:r>
          </a:p>
          <a:p>
            <a:endParaRPr lang="en-US" sz="1200" dirty="0" smtClean="0"/>
          </a:p>
          <a:p>
            <a:r>
              <a:rPr lang="en-US" sz="2800" dirty="0" smtClean="0"/>
              <a:t>Science Section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2800" dirty="0" smtClean="0"/>
              <a:t>4 Reading Passages</a:t>
            </a:r>
          </a:p>
          <a:p>
            <a:r>
              <a:rPr lang="en-US" sz="2800" dirty="0" smtClean="0"/>
              <a:t>Optional Essay focus: evaluate &amp; take a position</a:t>
            </a:r>
          </a:p>
          <a:p>
            <a:r>
              <a:rPr lang="en-US" sz="2800" dirty="0" smtClean="0"/>
              <a:t>Scoring Scale = 1-36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2514600"/>
            <a:ext cx="4648200" cy="609600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SAT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3124200"/>
            <a:ext cx="4572000" cy="2819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Strong emphasis on vocabulary &amp; Critical Thinking / Reasoning skills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5 Reading Passages</a:t>
            </a:r>
          </a:p>
          <a:p>
            <a:r>
              <a:rPr lang="en-US" sz="2800" dirty="0" smtClean="0"/>
              <a:t>Optional Essay focus: comprehension</a:t>
            </a:r>
          </a:p>
          <a:p>
            <a:r>
              <a:rPr lang="en-US" sz="2800" dirty="0" smtClean="0"/>
              <a:t>Scoring Scale = 400-1600</a:t>
            </a:r>
          </a:p>
        </p:txBody>
      </p:sp>
    </p:spTree>
    <p:extLst>
      <p:ext uri="{BB962C8B-B14F-4D97-AF65-F5344CB8AC3E}">
        <p14:creationId xmlns:p14="http://schemas.microsoft.com/office/powerpoint/2010/main" val="35941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495</Words>
  <Application>Microsoft Office PowerPoint</Application>
  <PresentationFormat>On-screen Show (4:3)</PresentationFormat>
  <Paragraphs>128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Arabic Typesetting</vt:lpstr>
      <vt:lpstr>Arial</vt:lpstr>
      <vt:lpstr>Bodoni MT Black</vt:lpstr>
      <vt:lpstr>Calibri</vt:lpstr>
      <vt:lpstr>Candara</vt:lpstr>
      <vt:lpstr>Elephant</vt:lpstr>
      <vt:lpstr>Symbol</vt:lpstr>
      <vt:lpstr>Times New Roman</vt:lpstr>
      <vt:lpstr>Wingdings</vt:lpstr>
      <vt:lpstr>Waveform</vt:lpstr>
      <vt:lpstr>Padua Franciscan High School Guidance Department</vt:lpstr>
      <vt:lpstr>PowerPoint Presentation</vt:lpstr>
      <vt:lpstr>Overview of Year SOPHOMORES</vt:lpstr>
      <vt:lpstr>PowerPoint Presentation</vt:lpstr>
      <vt:lpstr>PowerPoint Presentation</vt:lpstr>
      <vt:lpstr>What are Colleges looking for?</vt:lpstr>
      <vt:lpstr>College/Career Enrichment </vt:lpstr>
      <vt:lpstr>COLLEGE ADMISSIONS TESTS</vt:lpstr>
      <vt:lpstr>SAT  vs.  ACT</vt:lpstr>
      <vt:lpstr>PowerPoint Presentation</vt:lpstr>
      <vt:lpstr>PSAT &amp; Khan Academy</vt:lpstr>
      <vt:lpstr>PowerPoint Presentation</vt:lpstr>
      <vt:lpstr>Top Ten College Majors</vt:lpstr>
      <vt:lpstr>Top 10 Careers with Most Openings (Projected 2012-2022  with 4-yr college degree) </vt:lpstr>
      <vt:lpstr>TOP 5 WORST (BUT SURPRISINGLY COMMON) REASONS FOR CHOOSING A CAREER</vt:lpstr>
      <vt:lpstr>PowerPoint Presentation</vt:lpstr>
      <vt:lpstr>FAMILY CONNECTION</vt:lpstr>
      <vt:lpstr>PowerPoint Presentation</vt:lpstr>
      <vt:lpstr>PowerPoint Presentation</vt:lpstr>
      <vt:lpstr>Financial Aid</vt:lpstr>
      <vt:lpstr>Financial Aid</vt:lpstr>
      <vt:lpstr>REMINDERS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Padua Franciscan High School Guidance Department</dc:title>
  <dc:creator>Andrew Shuman</dc:creator>
  <cp:lastModifiedBy>Andrew Shuman '95</cp:lastModifiedBy>
  <cp:revision>67</cp:revision>
  <cp:lastPrinted>2018-02-08T14:35:41Z</cp:lastPrinted>
  <dcterms:created xsi:type="dcterms:W3CDTF">2016-02-07T20:41:18Z</dcterms:created>
  <dcterms:modified xsi:type="dcterms:W3CDTF">2018-02-15T23:41:16Z</dcterms:modified>
</cp:coreProperties>
</file>