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2"/>
  </p:notesMasterIdLst>
  <p:handoutMasterIdLst>
    <p:handoutMasterId r:id="rId43"/>
  </p:handoutMasterIdLst>
  <p:sldIdLst>
    <p:sldId id="257" r:id="rId2"/>
    <p:sldId id="258" r:id="rId3"/>
    <p:sldId id="317" r:id="rId4"/>
    <p:sldId id="334" r:id="rId5"/>
    <p:sldId id="318" r:id="rId6"/>
    <p:sldId id="332" r:id="rId7"/>
    <p:sldId id="319" r:id="rId8"/>
    <p:sldId id="338" r:id="rId9"/>
    <p:sldId id="341" r:id="rId10"/>
    <p:sldId id="339" r:id="rId11"/>
    <p:sldId id="340" r:id="rId12"/>
    <p:sldId id="265" r:id="rId13"/>
    <p:sldId id="342" r:id="rId14"/>
    <p:sldId id="306" r:id="rId15"/>
    <p:sldId id="294" r:id="rId16"/>
    <p:sldId id="272" r:id="rId17"/>
    <p:sldId id="305" r:id="rId18"/>
    <p:sldId id="274" r:id="rId19"/>
    <p:sldId id="276" r:id="rId20"/>
    <p:sldId id="278" r:id="rId21"/>
    <p:sldId id="335" r:id="rId22"/>
    <p:sldId id="347" r:id="rId23"/>
    <p:sldId id="277" r:id="rId24"/>
    <p:sldId id="329" r:id="rId25"/>
    <p:sldId id="304" r:id="rId26"/>
    <p:sldId id="281" r:id="rId27"/>
    <p:sldId id="287" r:id="rId28"/>
    <p:sldId id="288" r:id="rId29"/>
    <p:sldId id="289" r:id="rId30"/>
    <p:sldId id="290" r:id="rId31"/>
    <p:sldId id="322" r:id="rId32"/>
    <p:sldId id="321" r:id="rId33"/>
    <p:sldId id="295" r:id="rId34"/>
    <p:sldId id="299" r:id="rId35"/>
    <p:sldId id="323" r:id="rId36"/>
    <p:sldId id="345" r:id="rId37"/>
    <p:sldId id="300" r:id="rId38"/>
    <p:sldId id="344" r:id="rId39"/>
    <p:sldId id="343" r:id="rId40"/>
    <p:sldId id="302" r:id="rId4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6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7305BF8-F98F-495B-9221-0154B5184B5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61AA5BD-249A-4EBB-A901-16719DEC8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7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D07A26C-ACF7-435D-9454-9A1CFCC0DC4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11DC864-B50E-46D2-A7DA-7726C53B2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1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32B17E-CDB7-4682-BF2A-BF60DBFCE84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86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Give instructions on registration 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51122" indent="-288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55573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17802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80031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AB51FD8-0FEF-4A67-A0EF-F79ED73E6C4A}" type="slidenum">
              <a:rPr lang="en-US" altLang="en-US">
                <a:solidFill>
                  <a:prstClr val="black"/>
                </a:solidFill>
                <a:latin typeface="Tahoma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>
              <a:solidFill>
                <a:prstClr val="black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11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Talk about colleges tab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D3C6E7-B032-431C-9313-6B9A38D2943D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88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74467-4B01-4D76-8F5E-03F99C40426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26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F9A55F-C248-42A6-8147-5DEE15BF58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F9A55F-C248-42A6-8147-5DEE15BF58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62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5728F7-19E5-4369-A9FC-D8E0E1A2B6D0}" type="slidenum">
              <a:rPr lang="en-US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12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CE7016-CC5F-4DF8-87E1-73FE645CD6C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92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E3E44F-2683-4C3F-9182-091CA29D798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26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DC864-B50E-46D2-A7DA-7726C53B21A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52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767D28-4FC8-4413-B98F-DA36E8AE0C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1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67421B-A2D5-45A6-84F2-3FF5AE4321C5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6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7C5085-F9D2-4104-9120-9C73AE7374B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44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7FB69C-929A-4094-8213-63511A8331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114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128E7-B38B-4BD6-A3FA-003AEF4D0A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68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44AF4-A763-40A2-A3E8-81D549089F7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59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Times New Roman" pitchFamily="18" charset="0"/>
              </a:rPr>
              <a:t>Communication between counselors, students, parents (re- visits, scholarships, summer programs…) </a:t>
            </a:r>
          </a:p>
          <a:p>
            <a:endParaRPr lang="en-US" altLang="en-US" smtClean="0">
              <a:latin typeface="Times New Roman" pitchFamily="18" charset="0"/>
            </a:endParaRPr>
          </a:p>
          <a:p>
            <a:r>
              <a:rPr lang="en-US" altLang="en-US" smtClean="0">
                <a:latin typeface="Times New Roman" pitchFamily="18" charset="0"/>
              </a:rPr>
              <a:t>All under one roof- a portal</a:t>
            </a:r>
          </a:p>
          <a:p>
            <a:endParaRPr lang="en-US" altLang="en-US" smtClean="0">
              <a:latin typeface="Times New Roman" pitchFamily="18" charset="0"/>
            </a:endParaRPr>
          </a:p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966B277-7933-44A0-8377-5E45898701E4}" type="slidenum">
              <a:rPr lang="en-US" altLang="en-US" smtClean="0">
                <a:latin typeface="Tahoma" charset="0"/>
                <a:ea typeface="ＭＳ Ｐゴシック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mtClean="0">
              <a:latin typeface="Tahom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390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47DC43-5891-4D19-A34D-6FF8F20B8094}" type="slidenum">
              <a:rPr lang="en-US" altLang="en-US" smtClean="0">
                <a:latin typeface="Tahoma" charset="0"/>
                <a:ea typeface="ＭＳ Ｐゴシック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mtClean="0">
              <a:latin typeface="Tahom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8148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220F1E2-7D4B-4911-B84C-45D7705D41E5}" type="slidenum">
              <a:rPr lang="en-US" altLang="en-US" smtClean="0">
                <a:latin typeface="Tahoma" charset="0"/>
                <a:ea typeface="ＭＳ Ｐゴシック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smtClean="0">
              <a:latin typeface="Tahom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845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E7B537-DFD5-4972-AF8F-43AA19FA298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1D9DB3-02B7-4879-AAFC-10EB7CACDA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B537-DFD5-4972-AF8F-43AA19FA298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9DB3-02B7-4879-AAFC-10EB7CACD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B537-DFD5-4972-AF8F-43AA19FA298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9DB3-02B7-4879-AAFC-10EB7CACD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495460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413438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50534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B537-DFD5-4972-AF8F-43AA19FA298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9DB3-02B7-4879-AAFC-10EB7CACD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B537-DFD5-4972-AF8F-43AA19FA298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9DB3-02B7-4879-AAFC-10EB7CACD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B537-DFD5-4972-AF8F-43AA19FA298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9DB3-02B7-4879-AAFC-10EB7CACDA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B537-DFD5-4972-AF8F-43AA19FA298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9DB3-02B7-4879-AAFC-10EB7CACD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B537-DFD5-4972-AF8F-43AA19FA298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9DB3-02B7-4879-AAFC-10EB7CACD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B537-DFD5-4972-AF8F-43AA19FA298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9DB3-02B7-4879-AAFC-10EB7CACD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B537-DFD5-4972-AF8F-43AA19FA298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9DB3-02B7-4879-AAFC-10EB7CACDA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B537-DFD5-4972-AF8F-43AA19FA298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9DB3-02B7-4879-AAFC-10EB7CACD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E7B537-DFD5-4972-AF8F-43AA19FA298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71D9DB3-02B7-4879-AAFC-10EB7CACD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5" r:id="rId12"/>
    <p:sldLayoutId id="2147483736" r:id="rId13"/>
    <p:sldLayoutId id="214748373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ion.naviance.com/family-connection/main/mobile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tmp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http://ih.constantcontact.com/fs048/1101700858462/img/15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FRESHMEN PARENT INFORMATION NIGHT	</a:t>
            </a:r>
          </a:p>
        </p:txBody>
      </p:sp>
      <p:sp>
        <p:nvSpPr>
          <p:cNvPr id="162819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 altLang="en-US" b="1" smtClean="0"/>
          </a:p>
          <a:p>
            <a:pPr marR="0" eaLnBrk="1" hangingPunct="1"/>
            <a:r>
              <a:rPr lang="en-US" altLang="en-US" b="1" smtClean="0"/>
              <a:t>Padua Franciscan High School</a:t>
            </a:r>
          </a:p>
          <a:p>
            <a:pPr marR="0" eaLnBrk="1" hangingPunct="1"/>
            <a:r>
              <a:rPr lang="en-US" altLang="en-US" b="1" smtClean="0"/>
              <a:t>Guidance Department</a:t>
            </a:r>
          </a:p>
        </p:txBody>
      </p:sp>
    </p:spTree>
    <p:extLst>
      <p:ext uri="{BB962C8B-B14F-4D97-AF65-F5344CB8AC3E}">
        <p14:creationId xmlns:p14="http://schemas.microsoft.com/office/powerpoint/2010/main" val="39273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57" y="1295400"/>
            <a:ext cx="8061267" cy="520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105835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Provides Correct Answers, Your Answers and Ideas for Progress (Improvement)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371600"/>
            <a:ext cx="624840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BUILDING YOUR SKILLS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144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1" descr="Plan 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0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43000"/>
            <a:ext cx="76962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00" dirty="0" smtClean="0"/>
              <a:t>COLLEGE READINESS</a:t>
            </a:r>
            <a:endParaRPr lang="en-US" sz="5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860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ACT College Readiness Benchmark Scores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b="1" u="sng" dirty="0" smtClean="0"/>
              <a:t>College Subject</a:t>
            </a:r>
            <a:r>
              <a:rPr lang="en-US" dirty="0" smtClean="0"/>
              <a:t>		      </a:t>
            </a:r>
            <a:r>
              <a:rPr lang="en-US" b="1" u="sng" dirty="0" smtClean="0"/>
              <a:t>ACT Score</a:t>
            </a:r>
          </a:p>
          <a:p>
            <a:pPr marL="68580" indent="0">
              <a:buNone/>
            </a:pPr>
            <a:endParaRPr lang="en-US" sz="1100" u="sng" dirty="0"/>
          </a:p>
          <a:p>
            <a:pPr marL="68580" indent="0">
              <a:buNone/>
            </a:pPr>
            <a:r>
              <a:rPr lang="en-US" dirty="0" smtClean="0"/>
              <a:t>English Composition	18 on English Test</a:t>
            </a:r>
          </a:p>
          <a:p>
            <a:pPr marL="68580" indent="0">
              <a:buNone/>
            </a:pPr>
            <a:endParaRPr lang="en-US" sz="1100" dirty="0"/>
          </a:p>
          <a:p>
            <a:pPr marL="68580" indent="0">
              <a:buNone/>
            </a:pPr>
            <a:r>
              <a:rPr lang="en-US" dirty="0" smtClean="0"/>
              <a:t>Algebra			22 on Math Test</a:t>
            </a:r>
          </a:p>
          <a:p>
            <a:pPr marL="68580" indent="0">
              <a:buNone/>
            </a:pPr>
            <a:endParaRPr lang="en-US" sz="1100" dirty="0"/>
          </a:p>
          <a:p>
            <a:pPr marL="68580" indent="0">
              <a:buNone/>
            </a:pPr>
            <a:r>
              <a:rPr lang="en-US" dirty="0" smtClean="0"/>
              <a:t>Social Studies		22 on Reading Test</a:t>
            </a:r>
          </a:p>
          <a:p>
            <a:pPr marL="68580" indent="0">
              <a:buNone/>
            </a:pPr>
            <a:endParaRPr lang="en-US" sz="1100" dirty="0"/>
          </a:p>
          <a:p>
            <a:pPr marL="68580" indent="0">
              <a:buNone/>
            </a:pPr>
            <a:r>
              <a:rPr lang="en-US" dirty="0" smtClean="0"/>
              <a:t>Biology			23 on Science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Where Class of 2016 went</a:t>
            </a:r>
            <a:endParaRPr lang="en-US" altLang="en-US" dirty="0" smtClean="0"/>
          </a:p>
        </p:txBody>
      </p:sp>
      <p:sp>
        <p:nvSpPr>
          <p:cNvPr id="199683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2313432"/>
            <a:ext cx="4038600" cy="3858768"/>
          </a:xfrm>
        </p:spPr>
        <p:txBody>
          <a:bodyPr>
            <a:normAutofit/>
          </a:bodyPr>
          <a:lstStyle/>
          <a:p>
            <a:pPr lvl="0" indent="-342900" algn="ctr">
              <a:buClrTx/>
              <a:buSzTx/>
              <a:buNone/>
            </a:pPr>
            <a:r>
              <a:rPr lang="en-US" sz="3100" u="sng" dirty="0">
                <a:solidFill>
                  <a:prstClr val="black"/>
                </a:solidFill>
                <a:latin typeface="Calibri"/>
              </a:rPr>
              <a:t>Publics</a:t>
            </a:r>
          </a:p>
          <a:p>
            <a:pPr lvl="0" indent="-342900" algn="ctr">
              <a:buClrTx/>
              <a:buSzTx/>
              <a:buNone/>
            </a:pPr>
            <a:endParaRPr lang="en-US" sz="1100" u="sng" dirty="0">
              <a:solidFill>
                <a:prstClr val="black"/>
              </a:solidFill>
              <a:latin typeface="Calibri"/>
            </a:endParaRPr>
          </a:p>
          <a:p>
            <a:pPr indent="-342900">
              <a:buClrTx/>
              <a:buSzTx/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Cuyahoga Comm. College</a:t>
            </a:r>
          </a:p>
          <a:p>
            <a:pPr indent="-342900">
              <a:buClrTx/>
              <a:buSzTx/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Ohio State Univ.</a:t>
            </a:r>
          </a:p>
          <a:p>
            <a:pPr lvl="0" indent="-342900">
              <a:buClrTx/>
              <a:buSzTx/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Bowling Green State Univ.</a:t>
            </a:r>
          </a:p>
          <a:p>
            <a:pPr lvl="0" indent="-342900">
              <a:buClrTx/>
              <a:buSzTx/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Cleveland State Univ.</a:t>
            </a:r>
          </a:p>
          <a:p>
            <a:pPr indent="-342900">
              <a:buClrTx/>
              <a:buSzTx/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Univ. of Toledo</a:t>
            </a:r>
          </a:p>
          <a:p>
            <a:pPr lvl="0" indent="-342900">
              <a:buClrTx/>
              <a:buSzTx/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Kent State Univ.</a:t>
            </a:r>
          </a:p>
          <a:p>
            <a:pPr lvl="0" indent="-342900">
              <a:buClrTx/>
              <a:buSzTx/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Ohio University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684" name="Content Placeholder 5"/>
          <p:cNvSpPr>
            <a:spLocks noGrp="1"/>
          </p:cNvSpPr>
          <p:nvPr>
            <p:ph sz="quarter" idx="14"/>
          </p:nvPr>
        </p:nvSpPr>
        <p:spPr>
          <a:xfrm>
            <a:off x="4953000" y="2261616"/>
            <a:ext cx="3419856" cy="3910584"/>
          </a:xfrm>
        </p:spPr>
        <p:txBody>
          <a:bodyPr>
            <a:normAutofit/>
          </a:bodyPr>
          <a:lstStyle/>
          <a:p>
            <a:pPr lvl="0" indent="-342900" algn="ctr">
              <a:buClrTx/>
              <a:buSzTx/>
              <a:buNone/>
            </a:pPr>
            <a:r>
              <a:rPr lang="en-US" sz="3100" u="sng" dirty="0" smtClean="0">
                <a:solidFill>
                  <a:prstClr val="black"/>
                </a:solidFill>
                <a:latin typeface="Calibri"/>
              </a:rPr>
              <a:t>Privates</a:t>
            </a:r>
            <a:endParaRPr lang="en-US" sz="3100" u="sng" dirty="0">
              <a:solidFill>
                <a:prstClr val="black"/>
              </a:solidFill>
              <a:latin typeface="Calibri"/>
            </a:endParaRPr>
          </a:p>
          <a:p>
            <a:pPr lvl="0" indent="-342900">
              <a:buClrTx/>
              <a:buSzTx/>
              <a:buNone/>
            </a:pPr>
            <a:endParaRPr lang="en-US" sz="1200" u="sng" dirty="0">
              <a:solidFill>
                <a:prstClr val="black"/>
              </a:solidFill>
              <a:latin typeface="Calibri"/>
            </a:endParaRPr>
          </a:p>
          <a:p>
            <a:pPr lvl="0" indent="-342900">
              <a:buClrTx/>
              <a:buSzTx/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John Carroll Univ.</a:t>
            </a:r>
          </a:p>
          <a:p>
            <a:pPr indent="-342900">
              <a:buClrTx/>
              <a:buSzTx/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Xavier University</a:t>
            </a:r>
          </a:p>
          <a:p>
            <a:pPr indent="-342900">
              <a:buClrTx/>
              <a:buSzTx/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Baldwin-Wallace Univ.</a:t>
            </a:r>
          </a:p>
          <a:p>
            <a:pPr indent="-342900">
              <a:buClrTx/>
              <a:buSzTx/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Univ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. of Dayton</a:t>
            </a:r>
          </a:p>
          <a:p>
            <a:pPr indent="-342900">
              <a:buClrTx/>
              <a:buSzTx/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Mercyhurst Univ.</a:t>
            </a:r>
          </a:p>
          <a:p>
            <a:pPr indent="-342900">
              <a:buClrTx/>
              <a:buSzTx/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Duquesne Univ.</a:t>
            </a:r>
          </a:p>
          <a:p>
            <a:pPr indent="-342900">
              <a:buClrTx/>
              <a:buSzTx/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Ashland University</a:t>
            </a:r>
          </a:p>
          <a:p>
            <a:pPr indent="-342900">
              <a:buClrTx/>
              <a:buSzTx/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algn="ctr" eaLnBrk="1" hangingPunct="1">
              <a:buFont typeface="Arial" charset="0"/>
              <a:buNone/>
            </a:pP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0118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5400" b="1" i="1" smtClean="0"/>
              <a:t>What Can I Do                      As A Parent                         To Assist My Child               In The College Selection Process?</a:t>
            </a:r>
          </a:p>
        </p:txBody>
      </p:sp>
    </p:spTree>
    <p:extLst>
      <p:ext uri="{BB962C8B-B14F-4D97-AF65-F5344CB8AC3E}">
        <p14:creationId xmlns:p14="http://schemas.microsoft.com/office/powerpoint/2010/main" val="17108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endParaRPr lang="en-US" sz="1400" dirty="0" smtClean="0"/>
          </a:p>
          <a:p>
            <a:pPr marL="68580" indent="0" algn="ctr">
              <a:buNone/>
            </a:pPr>
            <a:r>
              <a:rPr lang="en-US" sz="4000" b="1" dirty="0" smtClean="0"/>
              <a:t>Keith Lofton</a:t>
            </a:r>
          </a:p>
          <a:p>
            <a:pPr marL="68580" indent="0" algn="ctr">
              <a:buNone/>
            </a:pPr>
            <a:endParaRPr lang="en-US" sz="1200" dirty="0" smtClean="0"/>
          </a:p>
          <a:p>
            <a:pPr marL="68580" indent="0" algn="ctr">
              <a:buNone/>
            </a:pPr>
            <a:r>
              <a:rPr lang="en-US" sz="2800" dirty="0"/>
              <a:t>Territory Manager for The Ohio State University</a:t>
            </a:r>
          </a:p>
          <a:p>
            <a:pPr marL="68580" indent="0" algn="ctr">
              <a:buNone/>
            </a:pP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1"/>
            <a:ext cx="7086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80226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80228" name="Picture 2" descr="C:\Users\jbudzick\AppData\Local\Microsoft\Windows\Temporary Internet Files\Content.Outlook\PMJJG5A5\Slide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6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FF2B6F25-0222-4AD2-BBDB-48D9059CDB3F}" type="slidenum">
              <a:rPr lang="en-US" altLang="en-US" sz="1400" smtClean="0">
                <a:latin typeface="Tahoma" charset="0"/>
                <a:ea typeface="ＭＳ Ｐゴシック" charset="-128"/>
              </a:rPr>
              <a:pPr algn="ctr" eaLnBrk="1" hangingPunct="1"/>
              <a:t>19</a:t>
            </a:fld>
            <a:endParaRPr lang="en-US" altLang="en-US" sz="1400" smtClean="0">
              <a:latin typeface="Tahoma" charset="0"/>
              <a:ea typeface="ＭＳ Ｐゴシック" charset="-128"/>
            </a:endParaRPr>
          </a:p>
        </p:txBody>
      </p:sp>
      <p:pic>
        <p:nvPicPr>
          <p:cNvPr id="182275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509588"/>
            <a:ext cx="4833937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1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smtClean="0"/>
              <a:t>Outline of Evening</a:t>
            </a:r>
          </a:p>
        </p:txBody>
      </p:sp>
      <p:sp>
        <p:nvSpPr>
          <p:cNvPr id="16384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72348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Pre-ACT Results and how to relate them to        the College Planning Process and                       the choice of a College Major.</a:t>
            </a:r>
          </a:p>
          <a:p>
            <a:endParaRPr lang="en-US" altLang="en-US" sz="1200" dirty="0"/>
          </a:p>
          <a:p>
            <a:r>
              <a:rPr lang="en-US" altLang="en-US" dirty="0"/>
              <a:t>Some initial thoughts about College Planning.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/>
              <a:t>OSU Admissions </a:t>
            </a:r>
            <a:r>
              <a:rPr lang="en-US" altLang="en-US" dirty="0" smtClean="0"/>
              <a:t>– </a:t>
            </a:r>
            <a:r>
              <a:rPr lang="en-US" altLang="en-US" i="1" dirty="0" smtClean="0"/>
              <a:t>Keith Lofton</a:t>
            </a:r>
          </a:p>
          <a:p>
            <a:endParaRPr lang="en-US" altLang="en-US" sz="1200" dirty="0" smtClean="0"/>
          </a:p>
          <a:p>
            <a:r>
              <a:rPr lang="en-US" altLang="en-US" dirty="0" smtClean="0"/>
              <a:t>Family Connection/</a:t>
            </a:r>
            <a:r>
              <a:rPr lang="en-US" altLang="en-US" dirty="0" err="1" smtClean="0"/>
              <a:t>Naviance</a:t>
            </a:r>
            <a:r>
              <a:rPr lang="en-US" altLang="en-US" dirty="0" smtClean="0"/>
              <a:t> Succeed – our major tool to assist families in this Process.</a:t>
            </a:r>
          </a:p>
          <a:p>
            <a:endParaRPr lang="en-US" altLang="en-US" sz="1200" dirty="0" smtClean="0"/>
          </a:p>
          <a:p>
            <a:r>
              <a:rPr lang="en-US" altLang="en-US" dirty="0" smtClean="0"/>
              <a:t>Freshman Course Registration.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78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Title 1"/>
          <p:cNvSpPr>
            <a:spLocks noGrp="1"/>
          </p:cNvSpPr>
          <p:nvPr>
            <p:ph type="title"/>
          </p:nvPr>
        </p:nvSpPr>
        <p:spPr>
          <a:xfrm>
            <a:off x="688975" y="762000"/>
            <a:ext cx="7756525" cy="12192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>
                <a:latin typeface="Arial" charset="0"/>
                <a:cs typeface="Arial" charset="0"/>
              </a:rPr>
              <a:t>With Family Connection </a:t>
            </a:r>
            <a:br>
              <a:rPr lang="en-US" altLang="en-US" sz="4000" smtClean="0">
                <a:latin typeface="Arial" charset="0"/>
                <a:cs typeface="Arial" charset="0"/>
              </a:rPr>
            </a:br>
            <a:r>
              <a:rPr lang="en-US" altLang="en-US" sz="4000" smtClean="0">
                <a:latin typeface="Arial" charset="0"/>
                <a:cs typeface="Arial" charset="0"/>
              </a:rPr>
              <a:t>You Can…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2209800"/>
            <a:ext cx="7747000" cy="36877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Help students learn about their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personality type and interests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Find information on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careers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(pay, skills, job outlook…)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Find out what to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major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in to be a ________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Narrow down your college search 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by countless criteria (size, location, activities, major, religious affiliation…) 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Find out what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colleges offer a particular major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Find out your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chances of being accepted 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to _____ University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See which colleges are visiting 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Padua each week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Explore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scholarship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opportunities </a:t>
            </a:r>
          </a:p>
          <a:p>
            <a:pPr>
              <a:defRPr/>
            </a:pPr>
            <a:endParaRPr lang="en-US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56" y="2415137"/>
            <a:ext cx="3429000" cy="2977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4653897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Understand college possibilities</a:t>
            </a:r>
          </a:p>
          <a:p>
            <a:r>
              <a:rPr lang="en-US" dirty="0"/>
              <a:t>Explore high school specific college admissions stats</a:t>
            </a:r>
          </a:p>
          <a:p>
            <a:r>
              <a:rPr lang="en-US" dirty="0"/>
              <a:t>Match to best-fit colleges</a:t>
            </a:r>
          </a:p>
          <a:p>
            <a:r>
              <a:rPr lang="en-US" dirty="0"/>
              <a:t>Identify ideal college majors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68603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Understand their unique strengths</a:t>
            </a:r>
          </a:p>
          <a:p>
            <a:r>
              <a:rPr lang="en-US" dirty="0"/>
              <a:t>Connect their interests to careers</a:t>
            </a:r>
          </a:p>
          <a:p>
            <a:r>
              <a:rPr lang="en-US" dirty="0"/>
              <a:t>Set goals</a:t>
            </a:r>
          </a:p>
          <a:p>
            <a:r>
              <a:rPr lang="en-US" dirty="0"/>
              <a:t>Develop self-knowledge and personal motivation</a:t>
            </a:r>
          </a:p>
        </p:txBody>
      </p:sp>
    </p:spTree>
    <p:extLst>
      <p:ext uri="{BB962C8B-B14F-4D97-AF65-F5344CB8AC3E}">
        <p14:creationId xmlns:p14="http://schemas.microsoft.com/office/powerpoint/2010/main" val="36351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865708"/>
          </a:xfrm>
        </p:spPr>
        <p:txBody>
          <a:bodyPr>
            <a:noAutofit/>
          </a:bodyPr>
          <a:lstStyle/>
          <a:p>
            <a:r>
              <a:rPr lang="en-US" sz="6400" b="1" dirty="0" smtClean="0">
                <a:effectLst>
                  <a:reflection blurRad="6350" stA="55000" endA="300" endPos="45500" dir="5400000" sy="-100000" algn="bl" rotWithShape="0"/>
                </a:effectLst>
              </a:rPr>
              <a:t>FAMILY CONNECTION</a:t>
            </a:r>
            <a:endParaRPr lang="en-US" sz="64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25886"/>
          </a:xfrm>
          <a:prstGeom prst="rect">
            <a:avLst/>
          </a:prstGeom>
        </p:spPr>
      </p:pic>
      <p:sp>
        <p:nvSpPr>
          <p:cNvPr id="13" name="Donut 12"/>
          <p:cNvSpPr/>
          <p:nvPr/>
        </p:nvSpPr>
        <p:spPr>
          <a:xfrm>
            <a:off x="3810000" y="838200"/>
            <a:ext cx="1524000" cy="914400"/>
          </a:xfrm>
          <a:prstGeom prst="donut">
            <a:avLst>
              <a:gd name="adj" fmla="val 1070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How d</a:t>
            </a:r>
          </a:p>
        </p:txBody>
      </p:sp>
      <p:sp>
        <p:nvSpPr>
          <p:cNvPr id="13315" name="Subtitle 2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smtClean="0"/>
          </a:p>
        </p:txBody>
      </p:sp>
      <p:pic>
        <p:nvPicPr>
          <p:cNvPr id="13316" name="Content Placeholder 5" descr="fcsigni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33" r="-15233"/>
          <a:stretch>
            <a:fillRect/>
          </a:stretch>
        </p:blipFill>
        <p:spPr bwMode="auto">
          <a:xfrm>
            <a:off x="-566738" y="152400"/>
            <a:ext cx="10353676" cy="667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2057400"/>
            <a:ext cx="18288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 student’s Username and Password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2514600" y="2519065"/>
            <a:ext cx="990600" cy="1894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3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s://connection.naviance.com/resources-fc/images/icons/calendar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2377113"/>
            <a:ext cx="3333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t the mobile ap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0" y="422970325"/>
            <a:ext cx="17621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adua Franciscan High Sch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423516425"/>
            <a:ext cx="25050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679599" cy="5451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668834"/>
            <a:ext cx="7620001" cy="5825131"/>
          </a:xfrm>
        </p:spPr>
      </p:pic>
      <p:sp>
        <p:nvSpPr>
          <p:cNvPr id="2" name="TextBox 1"/>
          <p:cNvSpPr txBox="1"/>
          <p:nvPr/>
        </p:nvSpPr>
        <p:spPr>
          <a:xfrm>
            <a:off x="3886200" y="3581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CLUSTER FINDER </a:t>
            </a:r>
            <a:endParaRPr lang="en-US" sz="2800" u="sng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590800" y="3886200"/>
            <a:ext cx="1143000" cy="38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8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E8A63C80-81C1-4630-A067-63A4000CA0FE}" type="slidenum">
              <a:rPr lang="en-US" altLang="en-US" sz="1400" smtClean="0">
                <a:latin typeface="Tahoma" charset="0"/>
                <a:ea typeface="ＭＳ Ｐゴシック" charset="-128"/>
              </a:rPr>
              <a:pPr algn="ctr" eaLnBrk="1" hangingPunct="1"/>
              <a:t>26</a:t>
            </a:fld>
            <a:endParaRPr lang="en-US" altLang="en-US" sz="1400" smtClean="0">
              <a:latin typeface="Tahoma" charset="0"/>
              <a:ea typeface="ＭＳ Ｐゴシック" charset="-128"/>
            </a:endParaRPr>
          </a:p>
        </p:txBody>
      </p:sp>
      <p:pic>
        <p:nvPicPr>
          <p:cNvPr id="186371" name="Picture 2" descr="Careers - Mozilla Firefox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8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77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286125"/>
            <a:ext cx="1981200" cy="18161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/>
              <a:t>Click Here to begin your </a:t>
            </a:r>
            <a:r>
              <a:rPr lang="en-US" sz="1400" i="1" dirty="0"/>
              <a:t>Resume</a:t>
            </a:r>
            <a:r>
              <a:rPr lang="en-US" sz="1400" b="1" dirty="0"/>
              <a:t>.  This can be accessed </a:t>
            </a:r>
            <a:r>
              <a:rPr lang="en-US" sz="1400" dirty="0"/>
              <a:t>by your teachers and counselors to use when writing personalized letters of recommendation.  </a:t>
            </a:r>
          </a:p>
        </p:txBody>
      </p:sp>
      <p:sp>
        <p:nvSpPr>
          <p:cNvPr id="192516" name="Oval 2"/>
          <p:cNvSpPr>
            <a:spLocks noChangeArrowheads="1"/>
          </p:cNvSpPr>
          <p:nvPr/>
        </p:nvSpPr>
        <p:spPr bwMode="auto">
          <a:xfrm>
            <a:off x="685800" y="1676400"/>
            <a:ext cx="1295400" cy="762000"/>
          </a:xfrm>
          <a:prstGeom prst="ellips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81200" y="4194175"/>
            <a:ext cx="381000" cy="5302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6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1DFA1D75-EE10-4485-98B0-70D8BC826953}" type="slidenum">
              <a:rPr lang="en-US" altLang="en-US" sz="1400" smtClean="0">
                <a:latin typeface="Tahoma" charset="0"/>
                <a:ea typeface="ＭＳ Ｐゴシック" charset="-128"/>
              </a:rPr>
              <a:pPr algn="ctr" eaLnBrk="1" hangingPunct="1"/>
              <a:t>28</a:t>
            </a:fld>
            <a:endParaRPr lang="en-US" altLang="en-US" sz="1400" smtClean="0">
              <a:latin typeface="Tahoma" charset="0"/>
              <a:ea typeface="ＭＳ Ｐゴシック" charset="-128"/>
            </a:endParaRPr>
          </a:p>
        </p:txBody>
      </p:sp>
      <p:pic>
        <p:nvPicPr>
          <p:cNvPr id="193539" name="Picture 2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8013"/>
            <a:ext cx="85344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0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9" y="914400"/>
            <a:ext cx="804022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1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14400"/>
            <a:ext cx="7543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/>
              <a:t>Suggested Family Connection Activities</a:t>
            </a:r>
            <a:endParaRPr lang="en-US" sz="3200" dirty="0"/>
          </a:p>
          <a:p>
            <a:pPr algn="ctr">
              <a:defRPr/>
            </a:pPr>
            <a:r>
              <a:rPr lang="en-US" sz="3200" b="1" dirty="0"/>
              <a:t> By Grade Level</a:t>
            </a:r>
            <a:endParaRPr lang="en-US" sz="3200" dirty="0"/>
          </a:p>
          <a:p>
            <a:pPr algn="ctr">
              <a:defRPr/>
            </a:pPr>
            <a:r>
              <a:rPr lang="en-US" sz="3200" dirty="0"/>
              <a:t> </a:t>
            </a:r>
          </a:p>
          <a:p>
            <a:pPr>
              <a:defRPr/>
            </a:pPr>
            <a:r>
              <a:rPr lang="en-US" sz="2800" b="1" u="sng" dirty="0">
                <a:latin typeface="Century Gothic" pitchFamily="34" charset="0"/>
              </a:rPr>
              <a:t>Freshmen</a:t>
            </a:r>
            <a:r>
              <a:rPr lang="en-US" sz="2800" b="1" dirty="0">
                <a:latin typeface="Century Gothic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800" dirty="0">
                <a:latin typeface="Century Gothic" pitchFamily="34" charset="0"/>
              </a:rPr>
              <a:t>Update profile in My </a:t>
            </a:r>
            <a:r>
              <a:rPr lang="en-US" sz="2800" dirty="0" smtClean="0">
                <a:latin typeface="Century Gothic" pitchFamily="34" charset="0"/>
              </a:rPr>
              <a:t>Account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entury Gothic" pitchFamily="34" charset="0"/>
              </a:rPr>
              <a:t>Complete </a:t>
            </a:r>
            <a:r>
              <a:rPr lang="en-US" sz="2800" i="1" dirty="0" smtClean="0">
                <a:latin typeface="Century Gothic" pitchFamily="34" charset="0"/>
              </a:rPr>
              <a:t>Strengths Explorer </a:t>
            </a:r>
            <a:r>
              <a:rPr lang="en-US" sz="2800" dirty="0" smtClean="0">
                <a:latin typeface="Century Gothic" pitchFamily="34" charset="0"/>
              </a:rPr>
              <a:t>and </a:t>
            </a:r>
            <a:r>
              <a:rPr lang="en-US" sz="2800" i="1" dirty="0" smtClean="0">
                <a:latin typeface="Century Gothic" pitchFamily="34" charset="0"/>
              </a:rPr>
              <a:t>Learning Style Indicator</a:t>
            </a:r>
            <a:endParaRPr lang="en-US" sz="2800" i="1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800" dirty="0">
                <a:latin typeface="Century Gothic" pitchFamily="34" charset="0"/>
              </a:rPr>
              <a:t>Complete </a:t>
            </a:r>
            <a:r>
              <a:rPr lang="en-US" sz="2800" i="1" dirty="0">
                <a:latin typeface="Century Gothic" pitchFamily="34" charset="0"/>
              </a:rPr>
              <a:t>Cluster Finder </a:t>
            </a:r>
            <a:r>
              <a:rPr lang="en-US" sz="2800" dirty="0">
                <a:latin typeface="Century Gothic" pitchFamily="34" charset="0"/>
              </a:rPr>
              <a:t>in Careers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800" dirty="0">
                <a:latin typeface="Century Gothic" pitchFamily="34" charset="0"/>
              </a:rPr>
              <a:t>Start </a:t>
            </a:r>
            <a:r>
              <a:rPr lang="en-US" sz="2800" i="1" dirty="0">
                <a:latin typeface="Century Gothic" pitchFamily="34" charset="0"/>
              </a:rPr>
              <a:t>Resume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800" dirty="0">
                <a:latin typeface="Century Gothic" pitchFamily="34" charset="0"/>
              </a:rPr>
              <a:t>Research Summer Enrichment Programs</a:t>
            </a:r>
          </a:p>
        </p:txBody>
      </p:sp>
    </p:spTree>
    <p:extLst>
      <p:ext uri="{BB962C8B-B14F-4D97-AF65-F5344CB8AC3E}">
        <p14:creationId xmlns:p14="http://schemas.microsoft.com/office/powerpoint/2010/main" val="2824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</a:t>
            </a:r>
            <a:r>
              <a:rPr lang="en-US" b="1" cap="small" dirty="0" smtClean="0"/>
              <a:t>actors</a:t>
            </a:r>
            <a:r>
              <a:rPr lang="en-US" b="1" dirty="0" smtClean="0"/>
              <a:t> </a:t>
            </a:r>
            <a:r>
              <a:rPr lang="en-US" b="1" cap="small" dirty="0" smtClean="0"/>
              <a:t>in</a:t>
            </a:r>
            <a:r>
              <a:rPr lang="en-US" b="1" dirty="0" smtClean="0"/>
              <a:t> S</a:t>
            </a:r>
            <a:r>
              <a:rPr lang="en-US" b="1" cap="small" dirty="0" smtClean="0"/>
              <a:t>tudent</a:t>
            </a:r>
            <a:r>
              <a:rPr lang="en-US" b="1" dirty="0" smtClean="0"/>
              <a:t> S</a:t>
            </a:r>
            <a:r>
              <a:rPr lang="en-US" b="1" cap="small" dirty="0" smtClean="0"/>
              <a:t>uccess</a:t>
            </a:r>
            <a:endParaRPr lang="en-US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Academic Development</a:t>
            </a:r>
          </a:p>
          <a:p>
            <a:pPr lvl="1"/>
            <a:r>
              <a:rPr lang="en-US" dirty="0" smtClean="0"/>
              <a:t>High School Course Selection</a:t>
            </a:r>
          </a:p>
          <a:p>
            <a:pPr lvl="1"/>
            <a:r>
              <a:rPr lang="en-US" dirty="0" smtClean="0"/>
              <a:t>College Readiness Testing</a:t>
            </a:r>
          </a:p>
          <a:p>
            <a:r>
              <a:rPr lang="en-US" b="1" dirty="0" smtClean="0"/>
              <a:t>Career Planning</a:t>
            </a:r>
          </a:p>
          <a:p>
            <a:pPr lvl="1"/>
            <a:r>
              <a:rPr lang="en-US" dirty="0" smtClean="0"/>
              <a:t>Career/Vocational intentions</a:t>
            </a:r>
          </a:p>
          <a:p>
            <a:pPr lvl="1"/>
            <a:r>
              <a:rPr lang="en-US" dirty="0" smtClean="0"/>
              <a:t>Appropriate College Major</a:t>
            </a:r>
          </a:p>
          <a:p>
            <a:r>
              <a:rPr lang="en-US" b="1" dirty="0" smtClean="0"/>
              <a:t>Preparation for College or the Workplace</a:t>
            </a:r>
          </a:p>
          <a:p>
            <a:pPr lvl="1"/>
            <a:r>
              <a:rPr lang="en-US" dirty="0" smtClean="0"/>
              <a:t>Extra-curricular Involvement</a:t>
            </a:r>
          </a:p>
          <a:p>
            <a:pPr lvl="1"/>
            <a:r>
              <a:rPr lang="en-US" dirty="0" smtClean="0"/>
              <a:t>Leadership opportunities</a:t>
            </a:r>
          </a:p>
          <a:p>
            <a:pPr lvl="1"/>
            <a:r>
              <a:rPr lang="en-US" dirty="0" smtClean="0"/>
              <a:t>Life Experience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323652"/>
            <a:ext cx="22860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1" descr="Plan 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" y="1066800"/>
            <a:ext cx="809053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8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56313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5400" b="1" i="1" dirty="0" smtClean="0">
                <a:solidFill>
                  <a:schemeClr val="tx1"/>
                </a:solidFill>
              </a:rPr>
              <a:t>What are Colleges looking for?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805" y="2819400"/>
            <a:ext cx="4388113" cy="255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i="1" dirty="0" smtClean="0"/>
              <a:t>What are Colleges looking for?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sz="4800" b="1" dirty="0" smtClean="0"/>
              <a:t>Numbers Game</a:t>
            </a:r>
          </a:p>
          <a:p>
            <a:pPr marL="68580" indent="0" eaLnBrk="1" hangingPunct="1">
              <a:buNone/>
              <a:defRPr/>
            </a:pPr>
            <a:endParaRPr lang="en-US" sz="3600" b="1" dirty="0" smtClean="0"/>
          </a:p>
          <a:p>
            <a:pPr eaLnBrk="1" hangingPunct="1">
              <a:defRPr/>
            </a:pPr>
            <a:r>
              <a:rPr lang="en-US" sz="4800" b="1" dirty="0" smtClean="0">
                <a:solidFill>
                  <a:schemeClr val="tx1"/>
                </a:solidFill>
              </a:rPr>
              <a:t>Holistic Review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142786"/>
            <a:ext cx="1985962" cy="1985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010076"/>
            <a:ext cx="2451144" cy="19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i="1" smtClean="0"/>
              <a:t>What are Colleges looking for?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Overall GPA and class rank/standing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Scores on the ACT and/or SAT-I</a:t>
            </a:r>
          </a:p>
          <a:p>
            <a:pPr eaLnBrk="1" hangingPunct="1">
              <a:defRPr/>
            </a:pPr>
            <a:r>
              <a:rPr lang="en-US" sz="2600" b="1" dirty="0" smtClean="0"/>
              <a:t>Strength of curriculum taken in high school</a:t>
            </a:r>
          </a:p>
          <a:p>
            <a:pPr eaLnBrk="1" hangingPunct="1">
              <a:defRPr/>
            </a:pPr>
            <a:r>
              <a:rPr lang="en-US" sz="2600" b="1" dirty="0" smtClean="0"/>
              <a:t>Resume of extra-curricular activities</a:t>
            </a:r>
          </a:p>
          <a:p>
            <a:pPr lvl="1" eaLnBrk="1" hangingPunct="1">
              <a:defRPr/>
            </a:pPr>
            <a:r>
              <a:rPr lang="en-US" sz="2600" b="1" dirty="0" smtClean="0"/>
              <a:t>Using one’s talents</a:t>
            </a:r>
          </a:p>
          <a:p>
            <a:pPr lvl="1" eaLnBrk="1" hangingPunct="1">
              <a:defRPr/>
            </a:pPr>
            <a:r>
              <a:rPr lang="en-US" sz="2600" b="1" dirty="0" smtClean="0"/>
              <a:t>Developing inter-personal and leadership skills</a:t>
            </a:r>
          </a:p>
          <a:p>
            <a:pPr lvl="1" eaLnBrk="1" hangingPunct="1">
              <a:defRPr/>
            </a:pPr>
            <a:r>
              <a:rPr lang="en-US" sz="2600" b="1" dirty="0" smtClean="0"/>
              <a:t>Service to Others</a:t>
            </a:r>
          </a:p>
          <a:p>
            <a:pPr lvl="1" eaLnBrk="1" hangingPunct="1">
              <a:defRPr/>
            </a:pPr>
            <a:r>
              <a:rPr lang="en-US" sz="2600" b="1" dirty="0" smtClean="0"/>
              <a:t>Enrichment</a:t>
            </a:r>
          </a:p>
        </p:txBody>
      </p:sp>
    </p:spTree>
    <p:extLst>
      <p:ext uri="{BB962C8B-B14F-4D97-AF65-F5344CB8AC3E}">
        <p14:creationId xmlns:p14="http://schemas.microsoft.com/office/powerpoint/2010/main" val="34109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CCGPA Logo"/>
          <p:cNvPicPr>
            <a:picLocks noChangeAspect="1" noChangeArrowheads="1"/>
          </p:cNvPicPr>
          <p:nvPr/>
        </p:nvPicPr>
        <p:blipFill>
          <a:blip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2428875"/>
            <a:ext cx="3629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3" name="TextBox 3"/>
          <p:cNvSpPr txBox="1">
            <a:spLocks noChangeArrowheads="1"/>
          </p:cNvSpPr>
          <p:nvPr/>
        </p:nvSpPr>
        <p:spPr bwMode="auto">
          <a:xfrm>
            <a:off x="990600" y="838200"/>
            <a:ext cx="548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/>
              <a:t>And, for the Athlete: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4800599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1541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NCAA Eligibility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800" b="1" dirty="0" err="1" smtClean="0">
                <a:solidFill>
                  <a:schemeClr val="tx1"/>
                </a:solidFill>
              </a:rPr>
              <a:t>Div</a:t>
            </a:r>
            <a:r>
              <a:rPr lang="en-US" sz="2800" b="1" dirty="0" smtClean="0">
                <a:solidFill>
                  <a:schemeClr val="tx1"/>
                </a:solidFill>
              </a:rPr>
              <a:t> I  &amp;  </a:t>
            </a:r>
            <a:r>
              <a:rPr lang="en-US" sz="2800" b="1" dirty="0" err="1" smtClean="0">
                <a:solidFill>
                  <a:schemeClr val="tx1"/>
                </a:solidFill>
              </a:rPr>
              <a:t>Div</a:t>
            </a:r>
            <a:r>
              <a:rPr lang="en-US" sz="2800" b="1" dirty="0" smtClean="0">
                <a:solidFill>
                  <a:schemeClr val="tx1"/>
                </a:solidFill>
              </a:rPr>
              <a:t> II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Padua’s Graduation Requirements meet or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exceed</a:t>
            </a:r>
            <a:r>
              <a:rPr lang="en-US" dirty="0" smtClean="0"/>
              <a:t> the NCAA 16 Core Course Credit Rule</a:t>
            </a:r>
          </a:p>
          <a:p>
            <a:endParaRPr lang="en-US" dirty="0" smtClean="0"/>
          </a:p>
          <a:p>
            <a:r>
              <a:rPr lang="en-US" dirty="0" smtClean="0"/>
              <a:t>Following Padua’s year-by-year requirements will meet or exceed the    </a:t>
            </a:r>
            <a:r>
              <a:rPr lang="en-US" dirty="0" err="1" smtClean="0"/>
              <a:t>Div</a:t>
            </a:r>
            <a:r>
              <a:rPr lang="en-US" dirty="0" smtClean="0"/>
              <a:t> I Eligibility Rule of 10 core credits completed prior to Senior Year</a:t>
            </a:r>
          </a:p>
          <a:p>
            <a:pPr lvl="2"/>
            <a:r>
              <a:rPr lang="en-US" dirty="0" smtClean="0"/>
              <a:t>7/10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COURSE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186108" cy="3508977"/>
          </a:xfrm>
        </p:spPr>
        <p:txBody>
          <a:bodyPr/>
          <a:lstStyle/>
          <a:p>
            <a:r>
              <a:rPr lang="en-US" dirty="0" smtClean="0"/>
              <a:t>February 21</a:t>
            </a:r>
            <a:r>
              <a:rPr lang="en-US" baseline="30000" dirty="0" smtClean="0"/>
              <a:t>st</a:t>
            </a:r>
            <a:r>
              <a:rPr lang="en-US" dirty="0" smtClean="0"/>
              <a:t> – Presentation to all freshmen</a:t>
            </a:r>
          </a:p>
          <a:p>
            <a:endParaRPr lang="en-US" dirty="0"/>
          </a:p>
          <a:p>
            <a:r>
              <a:rPr lang="en-US" dirty="0" smtClean="0"/>
              <a:t>February 23</a:t>
            </a:r>
            <a:r>
              <a:rPr lang="en-US" baseline="30000" dirty="0" smtClean="0"/>
              <a:t>rd</a:t>
            </a:r>
            <a:r>
              <a:rPr lang="en-US" dirty="0" smtClean="0"/>
              <a:t> – Actual course registration</a:t>
            </a:r>
          </a:p>
          <a:p>
            <a:endParaRPr lang="en-US" dirty="0"/>
          </a:p>
          <a:p>
            <a:pPr marL="6858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PADUA FRANCISCAN HIGH SCHOOL COURSE CATALOG MAY BE FOUND ON WEBSITE UNDER ACADEMICS TAB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To Get Into College…</a:t>
            </a:r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7C2158-F0ED-4F1E-873C-60C4B0F6BEE2}" type="slidenum">
              <a:rPr lang="en-US" altLang="en-US" smtClean="0">
                <a:solidFill>
                  <a:srgbClr val="898989"/>
                </a:solidFill>
              </a:rPr>
              <a:pPr eaLnBrk="1" hangingPunct="1"/>
              <a:t>37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sp>
        <p:nvSpPr>
          <p:cNvPr id="205827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600" smtClean="0"/>
              <a:t>Work hard to get good grades</a:t>
            </a:r>
          </a:p>
          <a:p>
            <a:pPr eaLnBrk="1" hangingPunct="1">
              <a:buFont typeface="Arial" charset="0"/>
              <a:buNone/>
            </a:pPr>
            <a:endParaRPr lang="en-US" altLang="en-US" sz="3600" smtClean="0"/>
          </a:p>
          <a:p>
            <a:pPr eaLnBrk="1" hangingPunct="1"/>
            <a:r>
              <a:rPr lang="en-US" altLang="en-US" sz="3600" smtClean="0"/>
              <a:t>Take challenging courses</a:t>
            </a:r>
          </a:p>
        </p:txBody>
      </p:sp>
      <p:pic>
        <p:nvPicPr>
          <p:cNvPr id="205829" name="Picture 5" descr="C:\Documents and Settings\lgrabowski\Local Settings\Temporary Internet Files\Content.IE5\QG8UM0Q2\MCj0413710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3972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1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PADUA FRANCISCAN                 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Thank you for coming to tonight’s presentation</a:t>
            </a:r>
            <a:r>
              <a:rPr lang="en-US" b="1" dirty="0" smtClean="0"/>
              <a:t>.</a:t>
            </a:r>
          </a:p>
          <a:p>
            <a:pPr>
              <a:defRPr/>
            </a:pPr>
            <a:r>
              <a:rPr lang="en-US" b="1" dirty="0"/>
              <a:t>Questions:  </a:t>
            </a:r>
          </a:p>
          <a:p>
            <a:pPr lvl="1">
              <a:defRPr/>
            </a:pPr>
            <a:r>
              <a:rPr lang="en-US" b="1" dirty="0"/>
              <a:t>Please contact your Guidance Counselor –   </a:t>
            </a:r>
          </a:p>
          <a:p>
            <a:pPr lvl="1">
              <a:buNone/>
              <a:defRPr/>
            </a:pPr>
            <a:r>
              <a:rPr lang="en-US" b="1" dirty="0"/>
              <a:t>                 phone, appointment, </a:t>
            </a:r>
            <a:r>
              <a:rPr lang="en-US" b="1" dirty="0" smtClean="0"/>
              <a:t>email</a:t>
            </a:r>
          </a:p>
          <a:p>
            <a:pPr lvl="1">
              <a:buNone/>
              <a:defRPr/>
            </a:pPr>
            <a:endParaRPr lang="en-US" b="1" dirty="0"/>
          </a:p>
          <a:p>
            <a:pPr marL="68580" indent="0">
              <a:buNone/>
            </a:pPr>
            <a:r>
              <a:rPr lang="en-US" sz="1800" b="1" dirty="0" smtClean="0"/>
              <a:t>Mrs. M.L. Sidoti, grade 9</a:t>
            </a:r>
          </a:p>
          <a:p>
            <a:pPr marL="68580" indent="0">
              <a:buNone/>
            </a:pPr>
            <a:r>
              <a:rPr lang="en-US" sz="1800" b="1" dirty="0" smtClean="0"/>
              <a:t>Mr. Andrew Shuman, grades 9 &amp; 10 </a:t>
            </a:r>
            <a:r>
              <a:rPr lang="en-US" sz="1800" b="1" dirty="0" err="1" smtClean="0"/>
              <a:t>MedTrack</a:t>
            </a:r>
            <a:endParaRPr lang="en-US" sz="1800" b="1" dirty="0" smtClean="0"/>
          </a:p>
          <a:p>
            <a:pPr marL="68580" indent="0">
              <a:buNone/>
            </a:pPr>
            <a:r>
              <a:rPr lang="en-US" sz="1800" b="1" dirty="0" smtClean="0"/>
              <a:t>Mr. Virgil Daniel, Department Chair </a:t>
            </a:r>
            <a:endParaRPr lang="en-US" sz="1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1000"/>
            <a:ext cx="8077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4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33246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 smtClean="0"/>
              <a:t>College Testing at Padua Franciscan</a:t>
            </a:r>
            <a:br>
              <a:rPr lang="en-US" altLang="en-US" b="1" dirty="0" smtClean="0"/>
            </a:br>
            <a:endParaRPr lang="en-US" altLang="en-US" sz="2000" b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8548"/>
          </a:xfrm>
          <a:extLst/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 smtClean="0">
                <a:solidFill>
                  <a:schemeClr val="tx1"/>
                </a:solidFill>
              </a:rPr>
              <a:t>Freshman</a:t>
            </a:r>
            <a:r>
              <a:rPr lang="en-US" sz="2800" u="sng" dirty="0" smtClean="0"/>
              <a:t> Year</a:t>
            </a:r>
            <a:r>
              <a:rPr lang="en-US" sz="2800" dirty="0" smtClean="0"/>
              <a:t>		</a:t>
            </a:r>
            <a:r>
              <a:rPr lang="en-US" sz="2800" b="1" dirty="0" smtClean="0"/>
              <a:t>Pre-ACT</a:t>
            </a:r>
            <a:endParaRPr lang="en-US" sz="22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u="sng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 smtClean="0"/>
              <a:t>Sophomore Year</a:t>
            </a:r>
            <a:r>
              <a:rPr lang="en-US" sz="2800" dirty="0" smtClean="0"/>
              <a:t>		PSAT</a:t>
            </a:r>
            <a:r>
              <a:rPr lang="en-US" sz="2400" dirty="0" smtClean="0"/>
              <a:t> (</a:t>
            </a:r>
            <a:r>
              <a:rPr lang="en-US" sz="2400" i="1" dirty="0" smtClean="0"/>
              <a:t>for Practice only)</a:t>
            </a:r>
            <a:endParaRPr lang="en-US" sz="2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 smtClean="0"/>
              <a:t>Junior Year</a:t>
            </a:r>
            <a:r>
              <a:rPr lang="en-US" sz="2800" dirty="0" smtClean="0"/>
              <a:t>			</a:t>
            </a:r>
            <a:r>
              <a:rPr lang="en-US" sz="2800" b="1" dirty="0" smtClean="0"/>
              <a:t>PSAT/NMSQT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				</a:t>
            </a:r>
            <a:r>
              <a:rPr lang="en-US" sz="2800" i="1" dirty="0" smtClean="0"/>
              <a:t>Practice</a:t>
            </a:r>
            <a:r>
              <a:rPr lang="en-US" sz="2800" dirty="0" smtClean="0"/>
              <a:t> ACT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                      (</a:t>
            </a:r>
            <a:r>
              <a:rPr lang="en-US" sz="2400" dirty="0" smtClean="0"/>
              <a:t>optional March</a:t>
            </a:r>
            <a:r>
              <a:rPr lang="en-US" sz="2800" dirty="0" smtClean="0"/>
              <a:t>)</a:t>
            </a:r>
          </a:p>
          <a:p>
            <a:pPr marL="1892808" lvl="8" indent="0">
              <a:buNone/>
              <a:defRPr/>
            </a:pPr>
            <a:r>
              <a:rPr lang="en-US" sz="2800" dirty="0" smtClean="0"/>
              <a:t>		ACT and/or SAT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 smtClean="0"/>
              <a:t>Senior Year</a:t>
            </a:r>
            <a:r>
              <a:rPr lang="en-US" sz="2800" dirty="0" smtClean="0"/>
              <a:t>			Retake ACT/SAT                           				           (</a:t>
            </a:r>
            <a:r>
              <a:rPr lang="en-US" sz="2400" dirty="0" smtClean="0"/>
              <a:t>as appropriate</a:t>
            </a:r>
            <a:r>
              <a:rPr lang="en-US" sz="2600" dirty="0" smtClean="0"/>
              <a:t>)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				SAT-II  (</a:t>
            </a:r>
            <a:r>
              <a:rPr lang="en-US" sz="2400" dirty="0" smtClean="0"/>
              <a:t>if required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67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C:\Documents and Settings\vdaniel\Local Settings\Temporary Internet Files\Content.Outlook\DOKGR9B6\Official Padua 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8025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0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24400" y="2362200"/>
            <a:ext cx="3313355" cy="148252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Pre-ACT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5554267" cy="1219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26661"/>
            <a:ext cx="3886200" cy="36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Pre-ACT?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1)  Where do I stand right now?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 How can I make goals for the future?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3)  Am I on target for college and a career?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6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778" y="1143000"/>
            <a:ext cx="7024744" cy="1713464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Academic Tests Given </a:t>
            </a:r>
            <a:br>
              <a:rPr lang="en-US" b="1" dirty="0" smtClean="0"/>
            </a:br>
            <a:r>
              <a:rPr lang="en-US" b="1" dirty="0" smtClean="0"/>
              <a:t>to</a:t>
            </a:r>
            <a:br>
              <a:rPr lang="en-US" b="1" dirty="0" smtClean="0"/>
            </a:br>
            <a:r>
              <a:rPr lang="en-US" b="1" dirty="0" smtClean="0"/>
              <a:t> Class of 2020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743199"/>
            <a:ext cx="6777317" cy="2286001"/>
          </a:xfrm>
        </p:spPr>
        <p:txBody>
          <a:bodyPr>
            <a:normAutofit fontScale="62500" lnSpcReduction="20000"/>
          </a:bodyPr>
          <a:lstStyle/>
          <a:p>
            <a:endParaRPr lang="en-US" sz="4400" dirty="0" smtClean="0"/>
          </a:p>
          <a:p>
            <a:r>
              <a:rPr lang="en-US" sz="4400" dirty="0" smtClean="0"/>
              <a:t>Mathematics</a:t>
            </a:r>
          </a:p>
          <a:p>
            <a:r>
              <a:rPr lang="en-US" sz="4400" dirty="0" smtClean="0"/>
              <a:t>Science</a:t>
            </a:r>
          </a:p>
          <a:p>
            <a:r>
              <a:rPr lang="en-US" sz="4400" dirty="0" smtClean="0"/>
              <a:t>English</a:t>
            </a:r>
          </a:p>
          <a:p>
            <a:r>
              <a:rPr lang="en-US" sz="4400" dirty="0" smtClean="0"/>
              <a:t>Reading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717" y="3287286"/>
            <a:ext cx="3546956" cy="21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28" y="896356"/>
            <a:ext cx="6093447" cy="4695202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4" name="Straight Arrow Connector 3"/>
          <p:cNvCxnSpPr>
            <a:stCxn id="3" idx="0"/>
          </p:cNvCxnSpPr>
          <p:nvPr/>
        </p:nvCxnSpPr>
        <p:spPr>
          <a:xfrm flipH="1">
            <a:off x="3581400" y="896356"/>
            <a:ext cx="753752" cy="6298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80319" y="419509"/>
            <a:ext cx="29954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Average of E, M, R and S</a:t>
            </a:r>
            <a:endParaRPr lang="en-US" dirty="0"/>
          </a:p>
        </p:txBody>
      </p:sp>
      <p:cxnSp>
        <p:nvCxnSpPr>
          <p:cNvPr id="6" name="Straight Arrow Connector 5"/>
          <p:cNvCxnSpPr>
            <a:stCxn id="27" idx="1"/>
          </p:cNvCxnSpPr>
          <p:nvPr/>
        </p:nvCxnSpPr>
        <p:spPr>
          <a:xfrm flipH="1" flipV="1">
            <a:off x="5486400" y="2209800"/>
            <a:ext cx="1895475" cy="344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638800" y="3653604"/>
            <a:ext cx="166162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81875" y="3222936"/>
            <a:ext cx="1302245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Score Ranges (predicted ACT)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971800" y="3222937"/>
            <a:ext cx="838200" cy="22611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1" y="5591558"/>
            <a:ext cx="80772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Benchmarks-</a:t>
            </a:r>
          </a:p>
          <a:p>
            <a:r>
              <a:rPr lang="en-US" dirty="0" smtClean="0"/>
              <a:t>At or above:  50% chance of earning an A or B in first year</a:t>
            </a:r>
          </a:p>
          <a:p>
            <a:r>
              <a:rPr lang="en-US" dirty="0" smtClean="0"/>
              <a:t>college course and a 50% chance of earning a C or better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381875" y="1828800"/>
            <a:ext cx="122872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Scores between 1 and 35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14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438400"/>
            <a:ext cx="3586162" cy="3586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895600"/>
            <a:ext cx="22860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438400"/>
            <a:ext cx="2819400" cy="3601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1430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CAREER INTERESTS / RESEARCH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24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715</Words>
  <Application>Microsoft Office PowerPoint</Application>
  <PresentationFormat>On-screen Show (4:3)</PresentationFormat>
  <Paragraphs>193</Paragraphs>
  <Slides>40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MS PGothic</vt:lpstr>
      <vt:lpstr>MS PGothic</vt:lpstr>
      <vt:lpstr>Arial</vt:lpstr>
      <vt:lpstr>Calibri</vt:lpstr>
      <vt:lpstr>Century Gothic</vt:lpstr>
      <vt:lpstr>Tahoma</vt:lpstr>
      <vt:lpstr>Times New Roman</vt:lpstr>
      <vt:lpstr>Wingdings</vt:lpstr>
      <vt:lpstr>Wingdings 2</vt:lpstr>
      <vt:lpstr>Austin</vt:lpstr>
      <vt:lpstr>FRESHMEN PARENT INFORMATION NIGHT </vt:lpstr>
      <vt:lpstr>Outline of Evening</vt:lpstr>
      <vt:lpstr>Factors in Student Success</vt:lpstr>
      <vt:lpstr>College Testing at Padua Franciscan </vt:lpstr>
      <vt:lpstr>Pre-ACT</vt:lpstr>
      <vt:lpstr>Why Pre-ACT?</vt:lpstr>
      <vt:lpstr>Academic Tests Given  to  Class of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 College Readiness Benchmark Scores</vt:lpstr>
      <vt:lpstr>Where Class of 2016 went</vt:lpstr>
      <vt:lpstr>PowerPoint Presentation</vt:lpstr>
      <vt:lpstr>PowerPoint Presentation</vt:lpstr>
      <vt:lpstr>PowerPoint Presentation</vt:lpstr>
      <vt:lpstr>PowerPoint Presentation</vt:lpstr>
      <vt:lpstr>With Family Connection  You Can…</vt:lpstr>
      <vt:lpstr>PowerPoint Presentation</vt:lpstr>
      <vt:lpstr>FAMILY CONNECTION</vt:lpstr>
      <vt:lpstr>How 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Colleges looking for?</vt:lpstr>
      <vt:lpstr>What are Colleges looking for?</vt:lpstr>
      <vt:lpstr>What are Colleges looking for?</vt:lpstr>
      <vt:lpstr>PowerPoint Presentation</vt:lpstr>
      <vt:lpstr>NCAA Eligibility Div I  &amp;  Div II</vt:lpstr>
      <vt:lpstr>COURSE REGISTRATION</vt:lpstr>
      <vt:lpstr>To Get Into College…</vt:lpstr>
      <vt:lpstr>PADUA FRANCISCAN                  HIGH SCHOOL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FRESHMEN PARENT INFORMATION NIGHT</dc:title>
  <dc:creator>Virgil Daniel</dc:creator>
  <cp:lastModifiedBy>Mary Lou Sidoti</cp:lastModifiedBy>
  <cp:revision>75</cp:revision>
  <cp:lastPrinted>2017-02-09T18:44:43Z</cp:lastPrinted>
  <dcterms:created xsi:type="dcterms:W3CDTF">2014-02-10T17:42:32Z</dcterms:created>
  <dcterms:modified xsi:type="dcterms:W3CDTF">2017-02-14T13:09:22Z</dcterms:modified>
</cp:coreProperties>
</file>